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292" r:id="rId5"/>
    <p:sldId id="275" r:id="rId6"/>
    <p:sldId id="296" r:id="rId7"/>
    <p:sldId id="277" r:id="rId8"/>
    <p:sldId id="294" r:id="rId9"/>
    <p:sldId id="279" r:id="rId10"/>
    <p:sldId id="305" r:id="rId11"/>
    <p:sldId id="298" r:id="rId12"/>
    <p:sldId id="306" r:id="rId13"/>
    <p:sldId id="303" r:id="rId14"/>
    <p:sldId id="299" r:id="rId15"/>
    <p:sldId id="300" r:id="rId16"/>
    <p:sldId id="307" r:id="rId17"/>
    <p:sldId id="301" r:id="rId18"/>
    <p:sldId id="308" r:id="rId19"/>
    <p:sldId id="302" r:id="rId20"/>
    <p:sldId id="297" r:id="rId21"/>
    <p:sldId id="309" r:id="rId22"/>
    <p:sldId id="310" r:id="rId23"/>
    <p:sldId id="311" r:id="rId24"/>
    <p:sldId id="312" r:id="rId25"/>
    <p:sldId id="313" r:id="rId26"/>
    <p:sldId id="316" r:id="rId27"/>
    <p:sldId id="315" r:id="rId28"/>
    <p:sldId id="314"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2" r:id="rId44"/>
    <p:sldId id="333" r:id="rId45"/>
    <p:sldId id="334" r:id="rId46"/>
    <p:sldId id="293" r:id="rId47"/>
    <p:sldId id="288" r:id="rId48"/>
    <p:sldId id="304" r:id="rId49"/>
    <p:sldId id="289"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648" autoAdjust="0"/>
  </p:normalViewPr>
  <p:slideViewPr>
    <p:cSldViewPr snapToGrid="0" showGuides="1">
      <p:cViewPr varScale="1">
        <p:scale>
          <a:sx n="68" d="100"/>
          <a:sy n="68" d="100"/>
        </p:scale>
        <p:origin x="1219"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8/16/2022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3235567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4220912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854429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3656872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Analysis of each variable distribution and it’s relationships.</a:t>
            </a:r>
            <a:endParaRPr lang="en-SG" dirty="0"/>
          </a:p>
          <a:p>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653256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3659682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842367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18</a:t>
            </a:fld>
            <a:endParaRPr lang="zh-CN" altLang="en-US"/>
          </a:p>
        </p:txBody>
      </p:sp>
    </p:spTree>
    <p:extLst>
      <p:ext uri="{BB962C8B-B14F-4D97-AF65-F5344CB8AC3E}">
        <p14:creationId xmlns:p14="http://schemas.microsoft.com/office/powerpoint/2010/main" val="374100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19</a:t>
            </a:fld>
            <a:endParaRPr lang="zh-CN" altLang="en-US"/>
          </a:p>
        </p:txBody>
      </p:sp>
    </p:spTree>
    <p:extLst>
      <p:ext uri="{BB962C8B-B14F-4D97-AF65-F5344CB8AC3E}">
        <p14:creationId xmlns:p14="http://schemas.microsoft.com/office/powerpoint/2010/main" val="2014037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20</a:t>
            </a:fld>
            <a:endParaRPr lang="zh-CN" altLang="en-US"/>
          </a:p>
        </p:txBody>
      </p:sp>
    </p:spTree>
    <p:extLst>
      <p:ext uri="{BB962C8B-B14F-4D97-AF65-F5344CB8AC3E}">
        <p14:creationId xmlns:p14="http://schemas.microsoft.com/office/powerpoint/2010/main" val="2627187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22618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about the direct phone call marketing campaigns, which aim to promote term deposits among existing customers, by a Portuguese banking institution from May 2008 to November 2010. It is publicly available in the UCI Machine learning Repository, which can be retrieved from http://archive.ics.uci.edu/ml/datasets/Bank+Marketing#.</a:t>
            </a:r>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2445445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22</a:t>
            </a:fld>
            <a:endParaRPr lang="zh-CN" altLang="en-US"/>
          </a:p>
        </p:txBody>
      </p:sp>
    </p:spTree>
    <p:extLst>
      <p:ext uri="{BB962C8B-B14F-4D97-AF65-F5344CB8AC3E}">
        <p14:creationId xmlns:p14="http://schemas.microsoft.com/office/powerpoint/2010/main" val="2246685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23</a:t>
            </a:fld>
            <a:endParaRPr lang="zh-CN" altLang="en-US"/>
          </a:p>
        </p:txBody>
      </p:sp>
    </p:spTree>
    <p:extLst>
      <p:ext uri="{BB962C8B-B14F-4D97-AF65-F5344CB8AC3E}">
        <p14:creationId xmlns:p14="http://schemas.microsoft.com/office/powerpoint/2010/main" val="136055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Further analysis of each customer characteristic can be carried out to investigate its influence on the subscription rate.</a:t>
            </a:r>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24</a:t>
            </a:fld>
            <a:endParaRPr lang="zh-CN" altLang="en-US"/>
          </a:p>
        </p:txBody>
      </p:sp>
    </p:spTree>
    <p:extLst>
      <p:ext uri="{BB962C8B-B14F-4D97-AF65-F5344CB8AC3E}">
        <p14:creationId xmlns:p14="http://schemas.microsoft.com/office/powerpoint/2010/main" val="4241430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1312521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Insights: target the youngest and the oldest instead of the middle-aged</a:t>
            </a:r>
            <a:endParaRPr lang="en-US" b="0" i="0" dirty="0">
              <a:solidFill>
                <a:srgbClr val="000000"/>
              </a:solidFill>
              <a:effectLst/>
              <a:latin typeface="Helvetica Neue"/>
            </a:endParaRPr>
          </a:p>
          <a:p>
            <a:pPr algn="l"/>
            <a:r>
              <a:rPr lang="en-US" b="0" i="0" dirty="0">
                <a:solidFill>
                  <a:srgbClr val="000000"/>
                </a:solidFill>
                <a:effectLst/>
                <a:latin typeface="Helvetica Neue"/>
              </a:rPr>
              <a:t>Green vertical bars indicate that clients with a age of 60+ have the highest subscription rate. About 17% of the subscriptions came from the clients aged between 18 to 29. More than 50% of the subscriptions are contributed by the youngest and the eldest clients.</a:t>
            </a:r>
          </a:p>
          <a:p>
            <a:pPr algn="l">
              <a:buFont typeface="Arial" panose="020B0604020202020204" pitchFamily="34" charset="0"/>
              <a:buChar char="•"/>
            </a:pPr>
            <a:r>
              <a:rPr lang="en-US" b="0" i="0" dirty="0">
                <a:solidFill>
                  <a:srgbClr val="000000"/>
                </a:solidFill>
                <a:effectLst/>
                <a:latin typeface="Helvetica Neue"/>
              </a:rPr>
              <a:t>It is not surprising to see such a pattern because the main investment objective of older people is saving for retirement while the middle-aged group tend to be more aggressive with a main objective of generating high investment income. Term deposits, as the least risky investment tool, are more preferable to the eldest.</a:t>
            </a:r>
          </a:p>
          <a:p>
            <a:pPr algn="l">
              <a:buFont typeface="Arial" panose="020B0604020202020204" pitchFamily="34" charset="0"/>
              <a:buChar char="•"/>
            </a:pPr>
            <a:r>
              <a:rPr lang="en-US" b="0" i="0" dirty="0">
                <a:solidFill>
                  <a:srgbClr val="000000"/>
                </a:solidFill>
                <a:effectLst/>
                <a:latin typeface="Helvetica Neue"/>
              </a:rPr>
              <a:t>The youngest may not have enough money or professional knowledge to engage in sophisticated investments, such as stocks and mutual funds. Term deposits provide liquidity and generate interest incomes that are higher than the regular saving account, so term deposits are ideal investments for students.</a:t>
            </a:r>
          </a:p>
          <a:p>
            <a:pPr algn="l"/>
            <a:r>
              <a:rPr lang="en-US" b="0" i="0" dirty="0">
                <a:solidFill>
                  <a:srgbClr val="000000"/>
                </a:solidFill>
                <a:effectLst/>
                <a:latin typeface="Helvetica Neue"/>
              </a:rPr>
              <a:t>However, red vertical bars show that the bank focused its marketing efforts on the middle-aged group, which returned lower subscription rates than the younger and older groups. This may be misconception that middle-age group have more earning power.</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1783171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Insights: target the youngest and the oldest instead of the middle-aged</a:t>
            </a:r>
            <a:endParaRPr lang="en-US" b="0" i="0" dirty="0">
              <a:solidFill>
                <a:srgbClr val="000000"/>
              </a:solidFill>
              <a:effectLst/>
              <a:latin typeface="Helvetica Neue"/>
            </a:endParaRPr>
          </a:p>
          <a:p>
            <a:pPr algn="l"/>
            <a:r>
              <a:rPr lang="en-US" b="0" i="0" dirty="0">
                <a:solidFill>
                  <a:srgbClr val="000000"/>
                </a:solidFill>
                <a:effectLst/>
                <a:latin typeface="Helvetica Neue"/>
              </a:rPr>
              <a:t>Green vertical bars indicate that clients with a age of 60+ have the highest subscription rate. About 17% of the subscriptions came from the clients aged between 18 to 29. More than 50% of the subscriptions are contributed by the youngest and the eldest clients.</a:t>
            </a:r>
          </a:p>
          <a:p>
            <a:pPr algn="l">
              <a:buFont typeface="Arial" panose="020B0604020202020204" pitchFamily="34" charset="0"/>
              <a:buChar char="•"/>
            </a:pPr>
            <a:r>
              <a:rPr lang="en-US" b="0" i="0" dirty="0">
                <a:solidFill>
                  <a:srgbClr val="000000"/>
                </a:solidFill>
                <a:effectLst/>
                <a:latin typeface="Helvetica Neue"/>
              </a:rPr>
              <a:t>It is not surprising to see such a pattern because the main investment objective of older people is saving for retirement while the middle-aged group tend to be more aggressive with a main objective of generating high investment income. Term deposits, as the least risky investment tool, are more preferable to the eldest.</a:t>
            </a:r>
          </a:p>
          <a:p>
            <a:pPr algn="l">
              <a:buFont typeface="Arial" panose="020B0604020202020204" pitchFamily="34" charset="0"/>
              <a:buChar char="•"/>
            </a:pPr>
            <a:r>
              <a:rPr lang="en-US" b="0" i="0" dirty="0">
                <a:solidFill>
                  <a:srgbClr val="000000"/>
                </a:solidFill>
                <a:effectLst/>
                <a:latin typeface="Helvetica Neue"/>
              </a:rPr>
              <a:t>The youngest may not have enough money or professional knowledge to engage in sophisticated investments, such as stocks and mutual funds. Term deposits provide liquidity and generate interest incomes that are higher than the regular saving account, so term deposits are ideal investments for students.</a:t>
            </a:r>
          </a:p>
          <a:p>
            <a:pPr algn="l"/>
            <a:r>
              <a:rPr lang="en-US" b="0" i="0" dirty="0">
                <a:solidFill>
                  <a:srgbClr val="000000"/>
                </a:solidFill>
                <a:effectLst/>
                <a:latin typeface="Helvetica Neue"/>
              </a:rPr>
              <a:t>However, red vertical bars show that the bank focused its marketing efforts on the middle-aged group, which returned lower subscription rates than the younger and older groups. This may be misconception that middle-age group have more earning power.</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1577302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Unsurprisingly, this bar chart indicates a positive correlation between clients’ balance levels and subscription rate. Clients with negative balances only returned a subscription rate of 6.9% while clients with average or high balances had significantly higher subscription rates, nearly 15%.</a:t>
            </a:r>
          </a:p>
          <a:p>
            <a:pPr algn="l"/>
            <a:r>
              <a:rPr lang="en-US" b="0" i="0" dirty="0">
                <a:solidFill>
                  <a:srgbClr val="000000"/>
                </a:solidFill>
                <a:effectLst/>
                <a:latin typeface="Helvetica Neue"/>
              </a:rPr>
              <a:t>However, in this campaign, more than 50% of clients contacted only have a low balance level. In the future, the bank should shift its marketing focus to high-balance customers to secure more term deposits.</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28</a:t>
            </a:fld>
            <a:endParaRPr lang="zh-CN" altLang="en-US"/>
          </a:p>
        </p:txBody>
      </p:sp>
    </p:spTree>
    <p:extLst>
      <p:ext uri="{BB962C8B-B14F-4D97-AF65-F5344CB8AC3E}">
        <p14:creationId xmlns:p14="http://schemas.microsoft.com/office/powerpoint/2010/main" val="1758689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a:rPr>
              <a:t>The graph tells the same story regarding the subscription rate for different age groups: </a:t>
            </a:r>
            <a:r>
              <a:rPr lang="en-US" b="1" i="0" dirty="0">
                <a:solidFill>
                  <a:srgbClr val="000000"/>
                </a:solidFill>
                <a:effectLst/>
                <a:latin typeface="Helvetica Neue"/>
              </a:rPr>
              <a:t>the willingness to subscribe is exceptionally high for people aged above 60 and younger people aged below 30</a:t>
            </a:r>
            <a:r>
              <a:rPr lang="en-US" b="0" i="0" dirty="0">
                <a:solidFill>
                  <a:srgbClr val="000000"/>
                </a:solidFill>
                <a:effectLst/>
                <a:latin typeface="Helvetica Neue"/>
              </a:rPr>
              <a:t> also have a distinguishable higher subscription rate than those of other age groups.</a:t>
            </a:r>
          </a:p>
          <a:p>
            <a:pPr algn="l">
              <a:buFont typeface="Arial" panose="020B0604020202020204" pitchFamily="34" charset="0"/>
              <a:buChar char="•"/>
            </a:pPr>
            <a:r>
              <a:rPr lang="en-US" b="0" i="0" dirty="0">
                <a:solidFill>
                  <a:srgbClr val="000000"/>
                </a:solidFill>
                <a:effectLst/>
                <a:latin typeface="Helvetica Neue"/>
              </a:rPr>
              <a:t>Furthermore, </a:t>
            </a:r>
            <a:r>
              <a:rPr lang="en-US" b="1" i="0" dirty="0">
                <a:solidFill>
                  <a:srgbClr val="000000"/>
                </a:solidFill>
                <a:effectLst/>
                <a:latin typeface="Helvetica Neue"/>
              </a:rPr>
              <a:t>the effect of balance levels on subscription decision is applicable to each individual age group</a:t>
            </a:r>
            <a:r>
              <a:rPr lang="en-US" b="0" i="0" dirty="0">
                <a:solidFill>
                  <a:srgbClr val="000000"/>
                </a:solidFill>
                <a:effectLst/>
                <a:latin typeface="Helvetica Neue"/>
              </a:rPr>
              <a:t>: every age group shares a common trend that the percentage of subscription increases with balance.</a:t>
            </a:r>
          </a:p>
          <a:p>
            <a:pPr algn="l"/>
            <a:r>
              <a:rPr lang="en-US" b="0" i="0" dirty="0">
                <a:solidFill>
                  <a:srgbClr val="000000"/>
                </a:solidFill>
                <a:effectLst/>
                <a:latin typeface="Helvetica Neue"/>
              </a:rPr>
              <a:t>In sum, the bank should </a:t>
            </a:r>
            <a:r>
              <a:rPr lang="en-US" b="1" i="0" dirty="0">
                <a:solidFill>
                  <a:srgbClr val="000000"/>
                </a:solidFill>
                <a:effectLst/>
                <a:latin typeface="Helvetica Neue"/>
              </a:rPr>
              <a:t>prioritize its telemarketing to clients who are above 60 years old and have positive balances</a:t>
            </a:r>
            <a:r>
              <a:rPr lang="en-US" b="0" i="0" dirty="0">
                <a:solidFill>
                  <a:srgbClr val="000000"/>
                </a:solidFill>
                <a:effectLst/>
                <a:latin typeface="Helvetica Neue"/>
              </a:rPr>
              <a:t>, because they have the highest acceptance rate of about 35%. The next group the bank should focus on is </a:t>
            </a:r>
            <a:r>
              <a:rPr lang="en-US" b="1" i="0" dirty="0">
                <a:solidFill>
                  <a:srgbClr val="000000"/>
                </a:solidFill>
                <a:effectLst/>
                <a:latin typeface="Helvetica Neue"/>
              </a:rPr>
              <a:t>young clients with positive balances</a:t>
            </a:r>
            <a:r>
              <a:rPr lang="en-US" b="0" i="0" dirty="0">
                <a:solidFill>
                  <a:srgbClr val="000000"/>
                </a:solidFill>
                <a:effectLst/>
                <a:latin typeface="Helvetica Neue"/>
              </a:rPr>
              <a:t>, who showed high subscription rates between 15% and 20%.</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29</a:t>
            </a:fld>
            <a:endParaRPr lang="zh-CN" altLang="en-US"/>
          </a:p>
        </p:txBody>
      </p:sp>
    </p:spTree>
    <p:extLst>
      <p:ext uri="{BB962C8B-B14F-4D97-AF65-F5344CB8AC3E}">
        <p14:creationId xmlns:p14="http://schemas.microsoft.com/office/powerpoint/2010/main" val="338384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students and retired clients account for more than 50% of subscription, which is consistent with the previous finding of higher subscription rates among the younger and older.</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30</a:t>
            </a:fld>
            <a:endParaRPr lang="zh-CN" altLang="en-US"/>
          </a:p>
        </p:txBody>
      </p:sp>
    </p:spTree>
    <p:extLst>
      <p:ext uri="{BB962C8B-B14F-4D97-AF65-F5344CB8AC3E}">
        <p14:creationId xmlns:p14="http://schemas.microsoft.com/office/powerpoint/2010/main" val="2475833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a:rPr>
              <a:t>The bank </a:t>
            </a:r>
            <a:r>
              <a:rPr lang="en-US" b="1" i="0" dirty="0">
                <a:solidFill>
                  <a:srgbClr val="000000"/>
                </a:solidFill>
                <a:effectLst/>
                <a:latin typeface="Helvetica Neue"/>
              </a:rPr>
              <a:t>contacted most clients between May and August</a:t>
            </a:r>
            <a:r>
              <a:rPr lang="en-US" b="0" i="0" dirty="0">
                <a:solidFill>
                  <a:srgbClr val="000000"/>
                </a:solidFill>
                <a:effectLst/>
                <a:latin typeface="Helvetica Neue"/>
              </a:rPr>
              <a:t>. The highest contact rate is around 30%, which happened in May, while the contact rate is closer to 0 in March, September, October, and December.</a:t>
            </a:r>
          </a:p>
          <a:p>
            <a:pPr algn="l">
              <a:buFont typeface="Arial" panose="020B0604020202020204" pitchFamily="34" charset="0"/>
              <a:buChar char="•"/>
            </a:pPr>
            <a:r>
              <a:rPr lang="en-US" b="0" i="0" dirty="0">
                <a:solidFill>
                  <a:srgbClr val="000000"/>
                </a:solidFill>
                <a:effectLst/>
                <a:latin typeface="Helvetica Neue"/>
              </a:rPr>
              <a:t>However, the subscription rate showed a different trend. </a:t>
            </a:r>
            <a:r>
              <a:rPr lang="en-US" b="1" i="0" dirty="0">
                <a:solidFill>
                  <a:srgbClr val="000000"/>
                </a:solidFill>
                <a:effectLst/>
                <a:latin typeface="Helvetica Neue"/>
              </a:rPr>
              <a:t>The highest subscription rate occurred in March</a:t>
            </a:r>
            <a:r>
              <a:rPr lang="en-US" b="0" i="0" dirty="0">
                <a:solidFill>
                  <a:srgbClr val="000000"/>
                </a:solidFill>
                <a:effectLst/>
                <a:latin typeface="Helvetica Neue"/>
              </a:rPr>
              <a:t>, which is over 50%, and all subscription rates in </a:t>
            </a:r>
            <a:r>
              <a:rPr lang="en-US" b="1" i="0" dirty="0">
                <a:solidFill>
                  <a:srgbClr val="000000"/>
                </a:solidFill>
                <a:effectLst/>
                <a:latin typeface="Helvetica Neue"/>
              </a:rPr>
              <a:t>September, October, and December</a:t>
            </a:r>
            <a:r>
              <a:rPr lang="en-US" b="0" i="0" dirty="0">
                <a:solidFill>
                  <a:srgbClr val="000000"/>
                </a:solidFill>
                <a:effectLst/>
                <a:latin typeface="Helvetica Neue"/>
              </a:rPr>
              <a:t> are over 40%.</a:t>
            </a:r>
          </a:p>
          <a:p>
            <a:pPr algn="l"/>
            <a:r>
              <a:rPr lang="en-US" b="0" i="0" dirty="0">
                <a:solidFill>
                  <a:srgbClr val="000000"/>
                </a:solidFill>
                <a:effectLst/>
                <a:latin typeface="Helvetica Neue"/>
              </a:rPr>
              <a:t>Clearly, </a:t>
            </a:r>
            <a:r>
              <a:rPr lang="en-US" b="1" i="0" dirty="0">
                <a:solidFill>
                  <a:srgbClr val="000000"/>
                </a:solidFill>
                <a:effectLst/>
                <a:latin typeface="Helvetica Neue"/>
              </a:rPr>
              <a:t>these two lines move in different directions which strongly indicates the inappropriate timing of the bank’s marketing campaign</a:t>
            </a:r>
            <a:r>
              <a:rPr lang="en-US" b="0" i="0" dirty="0">
                <a:solidFill>
                  <a:srgbClr val="000000"/>
                </a:solidFill>
                <a:effectLst/>
                <a:latin typeface="Helvetica Neue"/>
              </a:rPr>
              <a:t>. To improve the marketing campaign, the bank should consider initiating the telemarketing campaign in fall and spring when the subscription rate tends to be higher.</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31</a:t>
            </a:fld>
            <a:endParaRPr lang="zh-CN" altLang="en-US"/>
          </a:p>
        </p:txBody>
      </p:sp>
    </p:spTree>
    <p:extLst>
      <p:ext uri="{BB962C8B-B14F-4D97-AF65-F5344CB8AC3E}">
        <p14:creationId xmlns:p14="http://schemas.microsoft.com/office/powerpoint/2010/main" val="310248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1651952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Classification algorithms will be employed. By analyzing customer statistics, a classification model will be built to classify all clients into two groups: "yes" to term deposits and "no" to term deposits.</a:t>
            </a:r>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32</a:t>
            </a:fld>
            <a:endParaRPr lang="zh-CN" altLang="en-US"/>
          </a:p>
        </p:txBody>
      </p:sp>
    </p:spTree>
    <p:extLst>
      <p:ext uri="{BB962C8B-B14F-4D97-AF65-F5344CB8AC3E}">
        <p14:creationId xmlns:p14="http://schemas.microsoft.com/office/powerpoint/2010/main" val="1443419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33</a:t>
            </a:fld>
            <a:endParaRPr lang="zh-CN" altLang="en-US"/>
          </a:p>
        </p:txBody>
      </p:sp>
    </p:spTree>
    <p:extLst>
      <p:ext uri="{BB962C8B-B14F-4D97-AF65-F5344CB8AC3E}">
        <p14:creationId xmlns:p14="http://schemas.microsoft.com/office/powerpoint/2010/main" val="4259294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34</a:t>
            </a:fld>
            <a:endParaRPr lang="zh-CN" altLang="en-US"/>
          </a:p>
        </p:txBody>
      </p:sp>
    </p:spTree>
    <p:extLst>
      <p:ext uri="{BB962C8B-B14F-4D97-AF65-F5344CB8AC3E}">
        <p14:creationId xmlns:p14="http://schemas.microsoft.com/office/powerpoint/2010/main" val="333954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35</a:t>
            </a:fld>
            <a:endParaRPr lang="zh-CN" altLang="en-US"/>
          </a:p>
        </p:txBody>
      </p:sp>
    </p:spTree>
    <p:extLst>
      <p:ext uri="{BB962C8B-B14F-4D97-AF65-F5344CB8AC3E}">
        <p14:creationId xmlns:p14="http://schemas.microsoft.com/office/powerpoint/2010/main" val="90719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36</a:t>
            </a:fld>
            <a:endParaRPr lang="zh-CN" altLang="en-US"/>
          </a:p>
        </p:txBody>
      </p:sp>
    </p:spTree>
    <p:extLst>
      <p:ext uri="{BB962C8B-B14F-4D97-AF65-F5344CB8AC3E}">
        <p14:creationId xmlns:p14="http://schemas.microsoft.com/office/powerpoint/2010/main" val="1724161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37</a:t>
            </a:fld>
            <a:endParaRPr lang="zh-CN" altLang="en-US"/>
          </a:p>
        </p:txBody>
      </p:sp>
    </p:spTree>
    <p:extLst>
      <p:ext uri="{BB962C8B-B14F-4D97-AF65-F5344CB8AC3E}">
        <p14:creationId xmlns:p14="http://schemas.microsoft.com/office/powerpoint/2010/main" val="2350164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38</a:t>
            </a:fld>
            <a:endParaRPr lang="zh-CN" altLang="en-US"/>
          </a:p>
        </p:txBody>
      </p:sp>
    </p:spTree>
    <p:extLst>
      <p:ext uri="{BB962C8B-B14F-4D97-AF65-F5344CB8AC3E}">
        <p14:creationId xmlns:p14="http://schemas.microsoft.com/office/powerpoint/2010/main" val="2021721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39</a:t>
            </a:fld>
            <a:endParaRPr lang="zh-CN" altLang="en-US"/>
          </a:p>
        </p:txBody>
      </p:sp>
    </p:spTree>
    <p:extLst>
      <p:ext uri="{BB962C8B-B14F-4D97-AF65-F5344CB8AC3E}">
        <p14:creationId xmlns:p14="http://schemas.microsoft.com/office/powerpoint/2010/main" val="3898223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Inter"/>
              </a:rPr>
              <a:t>Accuracy score is the percentage of correct predictions out of all predictions made. </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40</a:t>
            </a:fld>
            <a:endParaRPr lang="zh-CN" altLang="en-US"/>
          </a:p>
        </p:txBody>
      </p:sp>
    </p:spTree>
    <p:extLst>
      <p:ext uri="{BB962C8B-B14F-4D97-AF65-F5344CB8AC3E}">
        <p14:creationId xmlns:p14="http://schemas.microsoft.com/office/powerpoint/2010/main" val="195300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However, the result of accuracy score can possibly yield misleading result if the data set is unbalanced, because the number of observations in different classes largely vary.</a:t>
            </a:r>
            <a:endParaRPr lang="en-US" b="0" i="0" dirty="0">
              <a:solidFill>
                <a:srgbClr val="000000"/>
              </a:solidFill>
              <a:effectLst/>
              <a:latin typeface="Helvetica Neue"/>
            </a:endParaRPr>
          </a:p>
          <a:p>
            <a:pPr algn="l"/>
            <a:r>
              <a:rPr lang="en-US" b="0" i="0" dirty="0">
                <a:solidFill>
                  <a:srgbClr val="000000"/>
                </a:solidFill>
                <a:effectLst/>
                <a:latin typeface="Helvetica Neue"/>
              </a:rPr>
              <a:t>A confusion matrix gives a detailed breakdown of prediction result and error types. Each cell in the matrix represents a combination of instances of the predicted response and the actual response. In the test set, the matrix proves that the algorithm performed well because most test results (7277 True Positive predictions) locate on the diagonal cells which represent correct predictions. 891 tests (False negative) predicted the bank’s client would subscribe to the term deposit but they actually did not.</a:t>
            </a:r>
          </a:p>
          <a:p>
            <a:pPr algn="l"/>
            <a:r>
              <a:rPr lang="en-US" b="1" i="0" dirty="0">
                <a:solidFill>
                  <a:srgbClr val="000000"/>
                </a:solidFill>
                <a:effectLst/>
                <a:latin typeface="Helvetica Neue"/>
              </a:rPr>
              <a:t>A problem revealed by this confusion matrix is that the dataset is highly unbalanced, with nearly all client actually decline to subscribe.</a:t>
            </a:r>
            <a:r>
              <a:rPr lang="en-US" b="0" i="0" dirty="0">
                <a:solidFill>
                  <a:srgbClr val="000000"/>
                </a:solidFill>
                <a:effectLst/>
                <a:latin typeface="Helvetica Neue"/>
              </a:rPr>
              <a:t> This infers that the accuracy score is biased, and further evaluation should be carried out to determine the accuracy of logistic regression model.</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41</a:t>
            </a:fld>
            <a:endParaRPr lang="zh-CN" altLang="en-US"/>
          </a:p>
        </p:txBody>
      </p:sp>
    </p:spTree>
    <p:extLst>
      <p:ext uri="{BB962C8B-B14F-4D97-AF65-F5344CB8AC3E}">
        <p14:creationId xmlns:p14="http://schemas.microsoft.com/office/powerpoint/2010/main" val="20435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dataset records </a:t>
            </a:r>
            <a:r>
              <a:rPr lang="en-US" b="1" i="0" dirty="0">
                <a:solidFill>
                  <a:srgbClr val="000000"/>
                </a:solidFill>
                <a:effectLst/>
                <a:latin typeface="Helvetica Neue"/>
              </a:rPr>
              <a:t>16 input variables</a:t>
            </a:r>
            <a:r>
              <a:rPr lang="en-US" b="0" i="0" dirty="0">
                <a:solidFill>
                  <a:srgbClr val="000000"/>
                </a:solidFill>
                <a:effectLst/>
                <a:latin typeface="Helvetica Neue"/>
              </a:rPr>
              <a:t>  of the customer, such as age, job, housing and personal loan status, account balance, and the number of contacts.</a:t>
            </a:r>
          </a:p>
          <a:p>
            <a:endParaRPr lang="en-US" b="0" i="0" dirty="0">
              <a:solidFill>
                <a:srgbClr val="000000"/>
              </a:solidFill>
              <a:effectLst/>
              <a:latin typeface="Helvetica Neue"/>
            </a:endParaRPr>
          </a:p>
          <a:p>
            <a:r>
              <a:rPr lang="en-US" b="0" i="0" dirty="0">
                <a:solidFill>
                  <a:srgbClr val="000000"/>
                </a:solidFill>
                <a:effectLst/>
                <a:latin typeface="Helvetica Neue"/>
              </a:rPr>
              <a:t>There is </a:t>
            </a:r>
            <a:r>
              <a:rPr lang="en-US" b="1" i="0" dirty="0">
                <a:solidFill>
                  <a:srgbClr val="000000"/>
                </a:solidFill>
                <a:effectLst/>
                <a:latin typeface="Helvetica Neue"/>
              </a:rPr>
              <a:t>a single binary output variable “Y”</a:t>
            </a:r>
            <a:r>
              <a:rPr lang="en-US" b="0" i="0" dirty="0">
                <a:solidFill>
                  <a:srgbClr val="000000"/>
                </a:solidFill>
                <a:effectLst/>
                <a:latin typeface="Helvetica Neue"/>
              </a:rPr>
              <a:t> that denotes “yes” or “no” to whether customer subscript to a deposit.</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Inter"/>
              </a:rPr>
              <a:t>Classification report shows the precision, recall, F1 and support scores for the LR classification model.</a:t>
            </a:r>
          </a:p>
          <a:p>
            <a:pPr algn="l"/>
            <a:r>
              <a:rPr lang="en-US" b="0" i="0" dirty="0">
                <a:effectLst/>
                <a:latin typeface="Inter"/>
              </a:rPr>
              <a:t>In general, the report shows that </a:t>
            </a:r>
            <a:r>
              <a:rPr lang="en-US" b="1" i="0" dirty="0">
                <a:effectLst/>
                <a:latin typeface="Inter"/>
              </a:rPr>
              <a:t>LR model has great predictive power to identify the customers who would not subscribe to the term deposit</a:t>
            </a:r>
            <a:r>
              <a:rPr lang="en-US" b="0" i="0" dirty="0">
                <a:effectLst/>
                <a:latin typeface="Inter"/>
              </a:rPr>
              <a:t>. However, because of the limited number of clients accepting the term deposit, there is a </a:t>
            </a:r>
            <a:r>
              <a:rPr lang="en-US" b="1" i="0" dirty="0">
                <a:effectLst/>
                <a:latin typeface="Inter"/>
              </a:rPr>
              <a:t>need for stratified sampling or rebalancing to deal with this structural weakness</a:t>
            </a:r>
            <a:r>
              <a:rPr lang="en-US" b="0" i="0" dirty="0">
                <a:effectLst/>
                <a:latin typeface="Inter"/>
              </a:rPr>
              <a:t> before we conclude whether LR algorithm can accurately classify those who are more likely to subscribe.</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42</a:t>
            </a:fld>
            <a:endParaRPr lang="zh-CN" altLang="en-US"/>
          </a:p>
        </p:txBody>
      </p:sp>
    </p:spTree>
    <p:extLst>
      <p:ext uri="{BB962C8B-B14F-4D97-AF65-F5344CB8AC3E}">
        <p14:creationId xmlns:p14="http://schemas.microsoft.com/office/powerpoint/2010/main" val="1538177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1. More appropriate timing</a:t>
            </a:r>
            <a:endParaRPr lang="en-US" b="0" i="0" dirty="0">
              <a:solidFill>
                <a:srgbClr val="000000"/>
              </a:solidFill>
              <a:effectLst/>
              <a:latin typeface="Helvetica Neue"/>
            </a:endParaRPr>
          </a:p>
          <a:p>
            <a:pPr algn="l"/>
            <a:r>
              <a:rPr lang="en-US" b="0" i="0" dirty="0">
                <a:solidFill>
                  <a:srgbClr val="000000"/>
                </a:solidFill>
                <a:effectLst/>
                <a:latin typeface="Helvetica Neue"/>
              </a:rPr>
              <a:t>When implementing a marketing strategy, external factors, such as the time of calling, should also be carefully considered. The previous analysis points out that March, September, October and December had the highest success rates. Nevertheless, more data should be collected and analyzed to make sure that this seasonal effect is constant over time. If the trend has the potential to continue in the future, the bank should consider initiating its telemarketing campaign in fall and spring.</a:t>
            </a:r>
          </a:p>
          <a:p>
            <a:pPr algn="l"/>
            <a:r>
              <a:rPr lang="en-US" b="1" i="0" dirty="0">
                <a:solidFill>
                  <a:srgbClr val="000000"/>
                </a:solidFill>
                <a:effectLst/>
                <a:latin typeface="Helvetica Neue"/>
              </a:rPr>
              <a:t>2. Smarter marketing design</a:t>
            </a:r>
            <a:endParaRPr lang="en-US" b="0" i="0" dirty="0">
              <a:solidFill>
                <a:srgbClr val="000000"/>
              </a:solidFill>
              <a:effectLst/>
              <a:latin typeface="Helvetica Neue"/>
            </a:endParaRPr>
          </a:p>
          <a:p>
            <a:pPr algn="l"/>
            <a:r>
              <a:rPr lang="en-US" b="0" i="0" dirty="0">
                <a:solidFill>
                  <a:srgbClr val="000000"/>
                </a:solidFill>
                <a:effectLst/>
                <a:latin typeface="Helvetica Neue"/>
              </a:rPr>
              <a:t>By targeting the right customers, the bank will have more and more positive responses, and the classification algorithms would ultimately eliminate the imbalance in the original dataset. Hence, more accurate information will be presented to the bank for improving the subscriptions. Meanwhile, to increase the likelihood of subscription, the bank should re-evaluate the content and design of its current campaign, making it more appealing to its target customers.</a:t>
            </a:r>
          </a:p>
          <a:p>
            <a:pPr algn="l"/>
            <a:r>
              <a:rPr lang="en-US" b="1" i="0" dirty="0">
                <a:solidFill>
                  <a:srgbClr val="000000"/>
                </a:solidFill>
                <a:effectLst/>
                <a:latin typeface="Helvetica Neue"/>
              </a:rPr>
              <a:t>3. Better services provision</a:t>
            </a:r>
            <a:endParaRPr lang="en-US" b="0" i="0" dirty="0">
              <a:solidFill>
                <a:srgbClr val="000000"/>
              </a:solidFill>
              <a:effectLst/>
              <a:latin typeface="Helvetica Neue"/>
            </a:endParaRPr>
          </a:p>
          <a:p>
            <a:pPr algn="l"/>
            <a:r>
              <a:rPr lang="en-US" b="0" i="0" dirty="0">
                <a:solidFill>
                  <a:srgbClr val="000000"/>
                </a:solidFill>
                <a:effectLst/>
                <a:latin typeface="Helvetica Neue"/>
              </a:rPr>
              <a:t>With a more granular understanding of its customer base, the bank has the ability to provide better banking services. For example, marital status and occupation reveal a customer's life stage while loan status indicates his/her overall risk profile. With this information, the bank can estimate when a customer might need to make an investment. In this way, the bank can better satisfy its customer demand by providing banking services for the right customer at the right time.</a:t>
            </a:r>
          </a:p>
          <a:p>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44</a:t>
            </a:fld>
            <a:endParaRPr lang="zh-CN" altLang="en-US"/>
          </a:p>
        </p:txBody>
      </p:sp>
    </p:spTree>
    <p:extLst>
      <p:ext uri="{BB962C8B-B14F-4D97-AF65-F5344CB8AC3E}">
        <p14:creationId xmlns:p14="http://schemas.microsoft.com/office/powerpoint/2010/main" val="3971762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1. More appropriate timing</a:t>
            </a:r>
            <a:endParaRPr lang="en-US" b="0" i="0" dirty="0">
              <a:solidFill>
                <a:srgbClr val="000000"/>
              </a:solidFill>
              <a:effectLst/>
              <a:latin typeface="Helvetica Neue"/>
            </a:endParaRPr>
          </a:p>
          <a:p>
            <a:pPr algn="l"/>
            <a:r>
              <a:rPr lang="en-US" b="0" i="0" dirty="0">
                <a:solidFill>
                  <a:srgbClr val="000000"/>
                </a:solidFill>
                <a:effectLst/>
                <a:latin typeface="Helvetica Neue"/>
              </a:rPr>
              <a:t>When implementing a marketing strategy, external factors, such as the time of calling, should also be carefully considered. The previous analysis points out that March, September, October and December had the highest success rates. Nevertheless, more data should be collected and analyzed to make sure that this seasonal effect is constant over time. If the trend has the potential to continue in the future, the bank should consider initiating its telemarketing campaign in fall and spring.</a:t>
            </a:r>
          </a:p>
          <a:p>
            <a:pPr algn="l"/>
            <a:r>
              <a:rPr lang="en-US" b="1" i="0" dirty="0">
                <a:solidFill>
                  <a:srgbClr val="000000"/>
                </a:solidFill>
                <a:effectLst/>
                <a:latin typeface="Helvetica Neue"/>
              </a:rPr>
              <a:t>2. Smarter marketing design</a:t>
            </a:r>
            <a:endParaRPr lang="en-US" b="0" i="0" dirty="0">
              <a:solidFill>
                <a:srgbClr val="000000"/>
              </a:solidFill>
              <a:effectLst/>
              <a:latin typeface="Helvetica Neue"/>
            </a:endParaRPr>
          </a:p>
          <a:p>
            <a:pPr algn="l"/>
            <a:r>
              <a:rPr lang="en-US" b="0" i="0" dirty="0">
                <a:solidFill>
                  <a:srgbClr val="000000"/>
                </a:solidFill>
                <a:effectLst/>
                <a:latin typeface="Helvetica Neue"/>
              </a:rPr>
              <a:t>By targeting the right customers, the bank will have more and more positive responses, and the classification algorithms would ultimately eliminate the imbalance in the original dataset. Hence, more accurate information will be presented to the bank for improving the subscriptions. Meanwhile, to increase the likelihood of subscription, the bank should re-evaluate the content and design of its current campaign, making it more appealing to its target customers.</a:t>
            </a:r>
          </a:p>
          <a:p>
            <a:pPr algn="l"/>
            <a:r>
              <a:rPr lang="en-US" b="1" i="0" dirty="0">
                <a:solidFill>
                  <a:srgbClr val="000000"/>
                </a:solidFill>
                <a:effectLst/>
                <a:latin typeface="Helvetica Neue"/>
              </a:rPr>
              <a:t>3. Better services provision</a:t>
            </a:r>
            <a:endParaRPr lang="en-US" b="0" i="0" dirty="0">
              <a:solidFill>
                <a:srgbClr val="000000"/>
              </a:solidFill>
              <a:effectLst/>
              <a:latin typeface="Helvetica Neue"/>
            </a:endParaRPr>
          </a:p>
          <a:p>
            <a:pPr algn="l"/>
            <a:r>
              <a:rPr lang="en-US" b="0" i="0" dirty="0">
                <a:solidFill>
                  <a:srgbClr val="000000"/>
                </a:solidFill>
                <a:effectLst/>
                <a:latin typeface="Helvetica Neue"/>
              </a:rPr>
              <a:t>With a more granular understanding of its customer base, the bank has the ability to provide better banking services. For example, marital status and occupation reveal a customer's life stage while loan status indicates his/her overall risk profile. With this information, the bank can estimate when a customer might need to make an investment. In this way, the bank can better satisfy its customer demand by providing banking services for the right customer at the right time.</a:t>
            </a:r>
          </a:p>
          <a:p>
            <a:endParaRPr lang="en-SG"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45</a:t>
            </a:fld>
            <a:endParaRPr lang="zh-CN" altLang="en-US"/>
          </a:p>
        </p:txBody>
      </p:sp>
    </p:spTree>
    <p:extLst>
      <p:ext uri="{BB962C8B-B14F-4D97-AF65-F5344CB8AC3E}">
        <p14:creationId xmlns:p14="http://schemas.microsoft.com/office/powerpoint/2010/main" val="198061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We have both qualitative and quantitative attributes.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42085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61383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11749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3082610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Outliers in the column “balance” are dropped. Outliers are defined as the values which are more than three standard deviations away from the mean.</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185726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kaggle.com/code/janiobachmann/bank-marketing-campaign-opening-a-term-deposit/notebook" TargetMode="External"/><Relationship Id="rId4" Type="http://schemas.openxmlformats.org/officeDocument/2006/relationships/hyperlink" Target="https://archive-beta.ics.uci.edu/ml/datasets/bank+market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6.xml"/><Relationship Id="rId5" Type="http://schemas.openxmlformats.org/officeDocument/2006/relationships/image" Target="../media/image50.jpeg"/><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Logo, company name&#10;&#10;Description automatically generated">
            <a:extLst>
              <a:ext uri="{FF2B5EF4-FFF2-40B4-BE49-F238E27FC236}">
                <a16:creationId xmlns:a16="http://schemas.microsoft.com/office/drawing/2014/main" id="{87E6829F-93B2-CFA5-2D85-3256ECD6FE92}"/>
              </a:ext>
            </a:extLst>
          </p:cNvPr>
          <p:cNvPicPr>
            <a:picLocks noGrp="1" noChangeAspect="1"/>
          </p:cNvPicPr>
          <p:nvPr>
            <p:ph type="pic" sz="quarter" idx="47"/>
          </p:nvPr>
        </p:nvPicPr>
        <p:blipFill>
          <a:blip r:embed="rId3"/>
          <a:srcRect l="7976" r="7976"/>
          <a:stretch>
            <a:fillRect/>
          </a:stretch>
        </p:blipFill>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55643" y="1962874"/>
            <a:ext cx="5257793" cy="2057441"/>
          </a:xfrm>
        </p:spPr>
        <p:txBody>
          <a:bodyPr/>
          <a:lstStyle/>
          <a:p>
            <a:r>
              <a:rPr lang="en-US" dirty="0"/>
              <a:t>CAPSTONE PROJECT 4</a:t>
            </a:r>
            <a:br>
              <a:rPr lang="en-US" dirty="0"/>
            </a:br>
            <a:r>
              <a:rPr lang="en-US" sz="3200" dirty="0"/>
              <a:t>ML using Python</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Kimberly Tan</a:t>
            </a:r>
          </a:p>
          <a:p>
            <a:r>
              <a:rPr lang="en-US" dirty="0"/>
              <a:t>Aug 2022</a:t>
            </a:r>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5974647" y="3757952"/>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10345353" y="119477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Remove ambiguous values like “Unknown” &amp; “Other” the dataset.</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C95A0C37-C867-2AB4-5BCD-5204A7BB6709}"/>
              </a:ext>
            </a:extLst>
          </p:cNvPr>
          <p:cNvPicPr>
            <a:picLocks noChangeAspect="1"/>
          </p:cNvPicPr>
          <p:nvPr/>
        </p:nvPicPr>
        <p:blipFill>
          <a:blip r:embed="rId3"/>
          <a:stretch>
            <a:fillRect/>
          </a:stretch>
        </p:blipFill>
        <p:spPr>
          <a:xfrm>
            <a:off x="1646762" y="2494707"/>
            <a:ext cx="8898476" cy="1652190"/>
          </a:xfrm>
          <a:prstGeom prst="rect">
            <a:avLst/>
          </a:prstGeom>
        </p:spPr>
      </p:pic>
    </p:spTree>
    <p:extLst>
      <p:ext uri="{BB962C8B-B14F-4D97-AF65-F5344CB8AC3E}">
        <p14:creationId xmlns:p14="http://schemas.microsoft.com/office/powerpoint/2010/main" val="153896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Remove outliers from balance column.</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01E4DC12-CC2C-C970-8774-D5E3D1E2B118}"/>
              </a:ext>
            </a:extLst>
          </p:cNvPr>
          <p:cNvPicPr>
            <a:picLocks noChangeAspect="1"/>
          </p:cNvPicPr>
          <p:nvPr/>
        </p:nvPicPr>
        <p:blipFill>
          <a:blip r:embed="rId3"/>
          <a:stretch>
            <a:fillRect/>
          </a:stretch>
        </p:blipFill>
        <p:spPr>
          <a:xfrm>
            <a:off x="720495" y="1519045"/>
            <a:ext cx="7361558" cy="2743438"/>
          </a:xfrm>
          <a:prstGeom prst="rect">
            <a:avLst/>
          </a:prstGeom>
          <a:ln w="19050">
            <a:solidFill>
              <a:schemeClr val="tx1"/>
            </a:solidFill>
          </a:ln>
        </p:spPr>
      </p:pic>
      <p:pic>
        <p:nvPicPr>
          <p:cNvPr id="8" name="Picture 7">
            <a:extLst>
              <a:ext uri="{FF2B5EF4-FFF2-40B4-BE49-F238E27FC236}">
                <a16:creationId xmlns:a16="http://schemas.microsoft.com/office/drawing/2014/main" id="{671C77C2-8F3F-E159-0089-4416FC7B0AD8}"/>
              </a:ext>
            </a:extLst>
          </p:cNvPr>
          <p:cNvPicPr>
            <a:picLocks noChangeAspect="1"/>
          </p:cNvPicPr>
          <p:nvPr/>
        </p:nvPicPr>
        <p:blipFill>
          <a:blip r:embed="rId4"/>
          <a:stretch>
            <a:fillRect/>
          </a:stretch>
        </p:blipFill>
        <p:spPr>
          <a:xfrm>
            <a:off x="3725332" y="2612668"/>
            <a:ext cx="6648061" cy="2274131"/>
          </a:xfrm>
          <a:prstGeom prst="rect">
            <a:avLst/>
          </a:prstGeom>
          <a:ln w="19050">
            <a:solidFill>
              <a:srgbClr val="FF0000"/>
            </a:solidFill>
          </a:ln>
        </p:spPr>
      </p:pic>
    </p:spTree>
    <p:extLst>
      <p:ext uri="{BB962C8B-B14F-4D97-AF65-F5344CB8AC3E}">
        <p14:creationId xmlns:p14="http://schemas.microsoft.com/office/powerpoint/2010/main" val="315453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Creating and Transforming Data</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8" name="Picture 7">
            <a:extLst>
              <a:ext uri="{FF2B5EF4-FFF2-40B4-BE49-F238E27FC236}">
                <a16:creationId xmlns:a16="http://schemas.microsoft.com/office/drawing/2014/main" id="{E2979141-BCEE-BF89-5CFD-EEF1847EBD56}"/>
              </a:ext>
            </a:extLst>
          </p:cNvPr>
          <p:cNvPicPr>
            <a:picLocks noChangeAspect="1"/>
          </p:cNvPicPr>
          <p:nvPr/>
        </p:nvPicPr>
        <p:blipFill>
          <a:blip r:embed="rId3"/>
          <a:stretch>
            <a:fillRect/>
          </a:stretch>
        </p:blipFill>
        <p:spPr>
          <a:xfrm>
            <a:off x="1584143" y="1805425"/>
            <a:ext cx="8884927" cy="2574663"/>
          </a:xfrm>
          <a:prstGeom prst="rect">
            <a:avLst/>
          </a:prstGeom>
        </p:spPr>
      </p:pic>
    </p:spTree>
    <p:extLst>
      <p:ext uri="{BB962C8B-B14F-4D97-AF65-F5344CB8AC3E}">
        <p14:creationId xmlns:p14="http://schemas.microsoft.com/office/powerpoint/2010/main" val="282107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Creating and Transforming Data</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C4E31E0A-32BC-23C3-F86B-832085E05401}"/>
              </a:ext>
            </a:extLst>
          </p:cNvPr>
          <p:cNvPicPr>
            <a:picLocks noChangeAspect="1"/>
          </p:cNvPicPr>
          <p:nvPr/>
        </p:nvPicPr>
        <p:blipFill>
          <a:blip r:embed="rId3"/>
          <a:stretch>
            <a:fillRect/>
          </a:stretch>
        </p:blipFill>
        <p:spPr>
          <a:xfrm>
            <a:off x="2700998" y="1651681"/>
            <a:ext cx="6790003" cy="4218542"/>
          </a:xfrm>
          <a:prstGeom prst="rect">
            <a:avLst/>
          </a:prstGeom>
        </p:spPr>
      </p:pic>
    </p:spTree>
    <p:extLst>
      <p:ext uri="{BB962C8B-B14F-4D97-AF65-F5344CB8AC3E}">
        <p14:creationId xmlns:p14="http://schemas.microsoft.com/office/powerpoint/2010/main" val="41553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Data Filtering</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9" name="Picture 8">
            <a:extLst>
              <a:ext uri="{FF2B5EF4-FFF2-40B4-BE49-F238E27FC236}">
                <a16:creationId xmlns:a16="http://schemas.microsoft.com/office/drawing/2014/main" id="{4DE4C190-FCF1-D7E6-5E53-1E83E5F0AE38}"/>
              </a:ext>
            </a:extLst>
          </p:cNvPr>
          <p:cNvPicPr>
            <a:picLocks noChangeAspect="1"/>
          </p:cNvPicPr>
          <p:nvPr/>
        </p:nvPicPr>
        <p:blipFill>
          <a:blip r:embed="rId3"/>
          <a:stretch>
            <a:fillRect/>
          </a:stretch>
        </p:blipFill>
        <p:spPr>
          <a:xfrm>
            <a:off x="1596776" y="1948625"/>
            <a:ext cx="9354448" cy="2027668"/>
          </a:xfrm>
          <a:prstGeom prst="rect">
            <a:avLst/>
          </a:prstGeom>
        </p:spPr>
      </p:pic>
    </p:spTree>
    <p:extLst>
      <p:ext uri="{BB962C8B-B14F-4D97-AF65-F5344CB8AC3E}">
        <p14:creationId xmlns:p14="http://schemas.microsoft.com/office/powerpoint/2010/main" val="2868939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zh-CN" altLang="en-US" sz="1200" u="none" strike="noStrike" kern="1200" cap="none" spc="0" normalizeH="0" baseline="0" noProof="0" dirty="0">
              <a:ln>
                <a:noFill/>
              </a:ln>
              <a:solidFill>
                <a:schemeClr val="bg1"/>
              </a:solidFill>
              <a:effectLst/>
              <a:uLnTx/>
              <a:uFillTx/>
            </a:endParaRPr>
          </a:p>
        </p:txBody>
      </p:sp>
      <p:sp>
        <p:nvSpPr>
          <p:cNvPr id="9" name="Title 8">
            <a:extLst>
              <a:ext uri="{FF2B5EF4-FFF2-40B4-BE49-F238E27FC236}">
                <a16:creationId xmlns:a16="http://schemas.microsoft.com/office/drawing/2014/main" id="{3A5A1425-31D2-367C-C077-C3668AF3017F}"/>
              </a:ext>
            </a:extLst>
          </p:cNvPr>
          <p:cNvSpPr>
            <a:spLocks noGrp="1"/>
          </p:cNvSpPr>
          <p:nvPr>
            <p:ph type="title"/>
          </p:nvPr>
        </p:nvSpPr>
        <p:spPr/>
        <p:txBody>
          <a:bodyPr/>
          <a:lstStyle/>
          <a:p>
            <a:r>
              <a:rPr lang="en-SG" sz="4000" dirty="0"/>
              <a:t>Exploratory Data Analysis</a:t>
            </a: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CAPSTONE PROJECT 4 - </a:t>
            </a:r>
            <a:r>
              <a:rPr lang="en-US" sz="1200" dirty="0"/>
              <a:t>ML using Python</a:t>
            </a:r>
            <a:endParaRPr lang="en-US" noProof="0" dirty="0"/>
          </a:p>
        </p:txBody>
      </p:sp>
    </p:spTree>
    <p:extLst>
      <p:ext uri="{BB962C8B-B14F-4D97-AF65-F5344CB8AC3E}">
        <p14:creationId xmlns:p14="http://schemas.microsoft.com/office/powerpoint/2010/main" val="407998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Overall Distribution of Variables </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B38C8511-27D1-8185-07BA-92E3FF6A73D6}"/>
              </a:ext>
            </a:extLst>
          </p:cNvPr>
          <p:cNvPicPr>
            <a:picLocks noChangeAspect="1"/>
          </p:cNvPicPr>
          <p:nvPr/>
        </p:nvPicPr>
        <p:blipFill>
          <a:blip r:embed="rId3"/>
          <a:stretch>
            <a:fillRect/>
          </a:stretch>
        </p:blipFill>
        <p:spPr>
          <a:xfrm>
            <a:off x="2828648" y="1431012"/>
            <a:ext cx="6788190" cy="4705450"/>
          </a:xfrm>
          <a:prstGeom prst="rect">
            <a:avLst/>
          </a:prstGeom>
        </p:spPr>
      </p:pic>
    </p:spTree>
    <p:extLst>
      <p:ext uri="{BB962C8B-B14F-4D97-AF65-F5344CB8AC3E}">
        <p14:creationId xmlns:p14="http://schemas.microsoft.com/office/powerpoint/2010/main" val="1382718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Response Counts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9" name="Picture 8">
            <a:extLst>
              <a:ext uri="{FF2B5EF4-FFF2-40B4-BE49-F238E27FC236}">
                <a16:creationId xmlns:a16="http://schemas.microsoft.com/office/drawing/2014/main" id="{A6CD4F72-11BE-FB15-C313-0F76F1C09F7B}"/>
              </a:ext>
            </a:extLst>
          </p:cNvPr>
          <p:cNvPicPr>
            <a:picLocks noChangeAspect="1"/>
          </p:cNvPicPr>
          <p:nvPr/>
        </p:nvPicPr>
        <p:blipFill>
          <a:blip r:embed="rId3"/>
          <a:stretch>
            <a:fillRect/>
          </a:stretch>
        </p:blipFill>
        <p:spPr>
          <a:xfrm>
            <a:off x="3109820" y="1555595"/>
            <a:ext cx="5972359" cy="4352895"/>
          </a:xfrm>
          <a:prstGeom prst="rect">
            <a:avLst/>
          </a:prstGeom>
        </p:spPr>
      </p:pic>
    </p:spTree>
    <p:extLst>
      <p:ext uri="{BB962C8B-B14F-4D97-AF65-F5344CB8AC3E}">
        <p14:creationId xmlns:p14="http://schemas.microsoft.com/office/powerpoint/2010/main" val="41710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“age” and “balance” distribution</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07932F8F-F837-3D68-43F5-25D67EBDFC5F}"/>
              </a:ext>
            </a:extLst>
          </p:cNvPr>
          <p:cNvPicPr>
            <a:picLocks noChangeAspect="1"/>
          </p:cNvPicPr>
          <p:nvPr/>
        </p:nvPicPr>
        <p:blipFill>
          <a:blip r:embed="rId3"/>
          <a:stretch>
            <a:fillRect/>
          </a:stretch>
        </p:blipFill>
        <p:spPr>
          <a:xfrm>
            <a:off x="799517" y="1635018"/>
            <a:ext cx="6889077" cy="4084674"/>
          </a:xfrm>
          <a:prstGeom prst="rect">
            <a:avLst/>
          </a:prstGeom>
        </p:spPr>
      </p:pic>
      <p:sp>
        <p:nvSpPr>
          <p:cNvPr id="7" name="Text Placeholder 19">
            <a:extLst>
              <a:ext uri="{FF2B5EF4-FFF2-40B4-BE49-F238E27FC236}">
                <a16:creationId xmlns:a16="http://schemas.microsoft.com/office/drawing/2014/main" id="{21B13BF5-ADCF-CE69-FBB2-67AA0D2E0C48}"/>
              </a:ext>
            </a:extLst>
          </p:cNvPr>
          <p:cNvSpPr txBox="1">
            <a:spLocks/>
          </p:cNvSpPr>
          <p:nvPr/>
        </p:nvSpPr>
        <p:spPr>
          <a:xfrm>
            <a:off x="7906402" y="1635018"/>
            <a:ext cx="394693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latin typeface="Inter"/>
              </a:rPr>
              <a:t>Age: </a:t>
            </a:r>
            <a:r>
              <a:rPr lang="en-US" sz="1600" dirty="0">
                <a:latin typeface="Inter"/>
              </a:rPr>
              <a:t>Extensive age range, from 18 to 95 years old. Majority 30s and 40s. The distribution of fairly normal with a small standard deviation.</a:t>
            </a:r>
          </a:p>
          <a:p>
            <a:pPr marL="285750" indent="-285750">
              <a:buFont typeface="Arial" panose="020B0604020202020204" pitchFamily="34" charset="0"/>
              <a:buChar char="•"/>
            </a:pPr>
            <a:endParaRPr lang="en-US" sz="1600" dirty="0">
              <a:latin typeface="Inter"/>
            </a:endParaRPr>
          </a:p>
          <a:p>
            <a:pPr marL="285750" indent="-285750">
              <a:buFont typeface="Arial" panose="020B0604020202020204" pitchFamily="34" charset="0"/>
              <a:buChar char="•"/>
            </a:pPr>
            <a:r>
              <a:rPr lang="en-US" sz="1600" b="1" dirty="0">
                <a:latin typeface="Inter"/>
              </a:rPr>
              <a:t>Balance: </a:t>
            </a:r>
            <a:r>
              <a:rPr lang="en-US" sz="1600" dirty="0">
                <a:latin typeface="Inter"/>
              </a:rPr>
              <a:t>Range of balance is still massive, from a minimum of -6847 to a maximum of 10,443 euros. The distribution of balance has a huge standard deviation relative to its mean, indicates large records in customers' balance levels. </a:t>
            </a:r>
          </a:p>
          <a:p>
            <a:endParaRPr lang="en-SG" b="0" i="0" dirty="0">
              <a:effectLst/>
              <a:latin typeface="Inter"/>
            </a:endParaRPr>
          </a:p>
        </p:txBody>
      </p:sp>
    </p:spTree>
    <p:extLst>
      <p:ext uri="{BB962C8B-B14F-4D97-AF65-F5344CB8AC3E}">
        <p14:creationId xmlns:p14="http://schemas.microsoft.com/office/powerpoint/2010/main" val="161135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relationship between “age” and “balance”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21B13BF5-ADCF-CE69-FBB2-67AA0D2E0C48}"/>
              </a:ext>
            </a:extLst>
          </p:cNvPr>
          <p:cNvSpPr txBox="1">
            <a:spLocks/>
          </p:cNvSpPr>
          <p:nvPr/>
        </p:nvSpPr>
        <p:spPr>
          <a:xfrm>
            <a:off x="7076996" y="2883570"/>
            <a:ext cx="4260180"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Inter"/>
              </a:rPr>
              <a:t>O</a:t>
            </a:r>
            <a:r>
              <a:rPr lang="en-US" sz="1600" b="0" i="0" dirty="0">
                <a:effectLst/>
                <a:latin typeface="Inter"/>
              </a:rPr>
              <a:t>ver the age of 60, clients tend to have a significantly lower balance, mostly under 5,000 euros. This is since most people retire after 60 and no longer have a reliable income source.</a:t>
            </a:r>
            <a:endParaRPr lang="en-SG" sz="1600" b="0" i="0" dirty="0">
              <a:effectLst/>
              <a:latin typeface="Inter"/>
            </a:endParaRPr>
          </a:p>
        </p:txBody>
      </p:sp>
      <p:pic>
        <p:nvPicPr>
          <p:cNvPr id="8" name="Picture 7">
            <a:extLst>
              <a:ext uri="{FF2B5EF4-FFF2-40B4-BE49-F238E27FC236}">
                <a16:creationId xmlns:a16="http://schemas.microsoft.com/office/drawing/2014/main" id="{FACE27F9-F126-4481-7F23-A6A5D0A39FAF}"/>
              </a:ext>
            </a:extLst>
          </p:cNvPr>
          <p:cNvPicPr>
            <a:picLocks noChangeAspect="1"/>
          </p:cNvPicPr>
          <p:nvPr/>
        </p:nvPicPr>
        <p:blipFill>
          <a:blip r:embed="rId3"/>
          <a:stretch>
            <a:fillRect/>
          </a:stretch>
        </p:blipFill>
        <p:spPr>
          <a:xfrm>
            <a:off x="1383118" y="1960744"/>
            <a:ext cx="5401504" cy="3765516"/>
          </a:xfrm>
          <a:prstGeom prst="rect">
            <a:avLst/>
          </a:prstGeom>
        </p:spPr>
      </p:pic>
    </p:spTree>
    <p:extLst>
      <p:ext uri="{BB962C8B-B14F-4D97-AF65-F5344CB8AC3E}">
        <p14:creationId xmlns:p14="http://schemas.microsoft.com/office/powerpoint/2010/main" val="106378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484632" y="3472774"/>
            <a:ext cx="4253399" cy="1740114"/>
          </a:xfrm>
        </p:spPr>
        <p:txBody>
          <a:bodyPr/>
          <a:lstStyle/>
          <a:p>
            <a:r>
              <a:rPr lang="en-US" dirty="0"/>
              <a:t>Content</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1. Introduction &amp; Data Collection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 Objectives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4. Data Cleaning &amp; Preparation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5. Data Analysis using Visualizations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7. Conclusion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dirty="0"/>
              <a:t>CAPSTONE PROJECT 4 - </a:t>
            </a:r>
            <a:r>
              <a:rPr lang="en-US" sz="1200" dirty="0"/>
              <a:t>ML using Python</a:t>
            </a:r>
            <a:endParaRPr lang="en-US" noProof="0" dirty="0"/>
          </a:p>
        </p:txBody>
      </p:sp>
      <p:sp>
        <p:nvSpPr>
          <p:cNvPr id="2" name="Text Placeholder 8">
            <a:extLst>
              <a:ext uri="{FF2B5EF4-FFF2-40B4-BE49-F238E27FC236}">
                <a16:creationId xmlns:a16="http://schemas.microsoft.com/office/drawing/2014/main" id="{48046EE4-4FB1-5C38-C237-BD1A14B6B41D}"/>
              </a:ext>
            </a:extLst>
          </p:cNvPr>
          <p:cNvSpPr txBox="1">
            <a:spLocks/>
          </p:cNvSpPr>
          <p:nvPr/>
        </p:nvSpPr>
        <p:spPr>
          <a:xfrm>
            <a:off x="5244051" y="2908181"/>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Exploratory Data Analysis </a:t>
            </a:r>
          </a:p>
        </p:txBody>
      </p:sp>
      <p:sp>
        <p:nvSpPr>
          <p:cNvPr id="3" name="Text Placeholder 21">
            <a:extLst>
              <a:ext uri="{FF2B5EF4-FFF2-40B4-BE49-F238E27FC236}">
                <a16:creationId xmlns:a16="http://schemas.microsoft.com/office/drawing/2014/main" id="{899D8528-1785-BA7E-9C05-0AE1FC957165}"/>
              </a:ext>
            </a:extLst>
          </p:cNvPr>
          <p:cNvSpPr txBox="1">
            <a:spLocks/>
          </p:cNvSpPr>
          <p:nvPr/>
        </p:nvSpPr>
        <p:spPr>
          <a:xfrm>
            <a:off x="6274027" y="4631270"/>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600" dirty="0"/>
              <a:t>6. Creating Machine Learning Models and Evaluating Performance</a:t>
            </a:r>
            <a:endParaRPr lang="en-US" sz="1600"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“duration” &amp; “campaign” distribution</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21B13BF5-ADCF-CE69-FBB2-67AA0D2E0C48}"/>
              </a:ext>
            </a:extLst>
          </p:cNvPr>
          <p:cNvSpPr txBox="1">
            <a:spLocks/>
          </p:cNvSpPr>
          <p:nvPr/>
        </p:nvSpPr>
        <p:spPr>
          <a:xfrm>
            <a:off x="6601725" y="1919981"/>
            <a:ext cx="4260180"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latin typeface="Inter"/>
              </a:rPr>
              <a:t>D</a:t>
            </a:r>
            <a:r>
              <a:rPr lang="en-US" sz="1600" b="1" i="0" dirty="0">
                <a:effectLst/>
                <a:latin typeface="Inter"/>
              </a:rPr>
              <a:t>uration: </a:t>
            </a:r>
            <a:r>
              <a:rPr lang="en-US" sz="1600" b="0" i="0" dirty="0">
                <a:effectLst/>
                <a:latin typeface="Inter"/>
              </a:rPr>
              <a:t>contact of median of 3 minutes, with an interquartile range of 1.73 minutes to 5.3 minutes. The left-skewed boxplot indicates that most calls are relatively short. Outliers are also seen ranging from 10 minutes to 40 minutes</a:t>
            </a:r>
          </a:p>
          <a:p>
            <a:pPr marL="285750" indent="-285750">
              <a:buFont typeface="Arial" panose="020B0604020202020204" pitchFamily="34" charset="0"/>
              <a:buChar char="•"/>
            </a:pPr>
            <a:endParaRPr lang="en-US" sz="1600" b="0" i="0" dirty="0">
              <a:effectLst/>
              <a:latin typeface="Inter"/>
            </a:endParaRPr>
          </a:p>
          <a:p>
            <a:pPr marL="285750" indent="-285750">
              <a:buFont typeface="Arial" panose="020B0604020202020204" pitchFamily="34" charset="0"/>
              <a:buChar char="•"/>
            </a:pPr>
            <a:r>
              <a:rPr lang="en-US" sz="1600" b="1" i="0" dirty="0">
                <a:effectLst/>
                <a:latin typeface="Inter"/>
              </a:rPr>
              <a:t>Campaign: </a:t>
            </a:r>
            <a:r>
              <a:rPr lang="en-US" sz="1600" b="0" i="0" dirty="0">
                <a:effectLst/>
                <a:latin typeface="Inter"/>
              </a:rPr>
              <a:t>50% of the customers have been contacted by the bank for the second time, 25% was first introduced to the term deposit. Most customers have been reached by the bank for one to three times.</a:t>
            </a:r>
            <a:endParaRPr lang="en-SG" sz="1600" b="0" i="0" dirty="0">
              <a:effectLst/>
              <a:latin typeface="Inter"/>
            </a:endParaRPr>
          </a:p>
        </p:txBody>
      </p:sp>
      <p:pic>
        <p:nvPicPr>
          <p:cNvPr id="4" name="Picture 3">
            <a:extLst>
              <a:ext uri="{FF2B5EF4-FFF2-40B4-BE49-F238E27FC236}">
                <a16:creationId xmlns:a16="http://schemas.microsoft.com/office/drawing/2014/main" id="{0EEDF2C8-45F5-0CEB-CA99-F56B8EABF992}"/>
              </a:ext>
            </a:extLst>
          </p:cNvPr>
          <p:cNvPicPr>
            <a:picLocks noChangeAspect="1"/>
          </p:cNvPicPr>
          <p:nvPr/>
        </p:nvPicPr>
        <p:blipFill>
          <a:blip r:embed="rId3"/>
          <a:stretch>
            <a:fillRect/>
          </a:stretch>
        </p:blipFill>
        <p:spPr>
          <a:xfrm>
            <a:off x="2004574" y="1431037"/>
            <a:ext cx="4412362" cy="4610500"/>
          </a:xfrm>
          <a:prstGeom prst="rect">
            <a:avLst/>
          </a:prstGeom>
        </p:spPr>
      </p:pic>
    </p:spTree>
    <p:extLst>
      <p:ext uri="{BB962C8B-B14F-4D97-AF65-F5344CB8AC3E}">
        <p14:creationId xmlns:p14="http://schemas.microsoft.com/office/powerpoint/2010/main" val="3308767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relationship between “duration” &amp; “campaign” with “response” result</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21B13BF5-ADCF-CE69-FBB2-67AA0D2E0C48}"/>
              </a:ext>
            </a:extLst>
          </p:cNvPr>
          <p:cNvSpPr txBox="1">
            <a:spLocks/>
          </p:cNvSpPr>
          <p:nvPr/>
        </p:nvSpPr>
        <p:spPr>
          <a:xfrm>
            <a:off x="6626577" y="2547488"/>
            <a:ext cx="4235328"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Comparing the “no” customers”, “yes” customers were contacted by fewer times and had longer call duration. </a:t>
            </a:r>
          </a:p>
          <a:p>
            <a:pPr marL="285750" indent="-285750">
              <a:buFont typeface="Arial" panose="020B0604020202020204" pitchFamily="34" charset="0"/>
              <a:buChar char="•"/>
            </a:pPr>
            <a:r>
              <a:rPr lang="en-US" sz="1600" b="0" i="0" dirty="0">
                <a:effectLst/>
                <a:latin typeface="Inter"/>
              </a:rPr>
              <a:t>More importantly, after 5 campaign calls, clients are more likely to reject the term deposit unless the duration is high. </a:t>
            </a:r>
          </a:p>
          <a:p>
            <a:pPr marL="285750" indent="-285750">
              <a:buFont typeface="Arial" panose="020B0604020202020204" pitchFamily="34" charset="0"/>
              <a:buChar char="•"/>
            </a:pPr>
            <a:r>
              <a:rPr lang="en-US" sz="1600" b="0" i="0" dirty="0">
                <a:effectLst/>
                <a:latin typeface="Inter"/>
              </a:rPr>
              <a:t>Most “yes” clients were approached by less than 10 times.</a:t>
            </a:r>
            <a:endParaRPr lang="en-SG" sz="1600" b="0" i="0" dirty="0">
              <a:effectLst/>
              <a:latin typeface="Inter"/>
            </a:endParaRPr>
          </a:p>
        </p:txBody>
      </p:sp>
      <p:pic>
        <p:nvPicPr>
          <p:cNvPr id="8" name="Picture 7">
            <a:extLst>
              <a:ext uri="{FF2B5EF4-FFF2-40B4-BE49-F238E27FC236}">
                <a16:creationId xmlns:a16="http://schemas.microsoft.com/office/drawing/2014/main" id="{C29F4FA8-35E7-EF3B-2765-5C13D4B56ED0}"/>
              </a:ext>
            </a:extLst>
          </p:cNvPr>
          <p:cNvPicPr>
            <a:picLocks noChangeAspect="1"/>
          </p:cNvPicPr>
          <p:nvPr/>
        </p:nvPicPr>
        <p:blipFill>
          <a:blip r:embed="rId3"/>
          <a:stretch>
            <a:fillRect/>
          </a:stretch>
        </p:blipFill>
        <p:spPr>
          <a:xfrm>
            <a:off x="1838095" y="1866097"/>
            <a:ext cx="4586200" cy="4270365"/>
          </a:xfrm>
          <a:prstGeom prst="rect">
            <a:avLst/>
          </a:prstGeom>
        </p:spPr>
      </p:pic>
    </p:spTree>
    <p:extLst>
      <p:ext uri="{BB962C8B-B14F-4D97-AF65-F5344CB8AC3E}">
        <p14:creationId xmlns:p14="http://schemas.microsoft.com/office/powerpoint/2010/main" val="100372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fr-FR" sz="3600" dirty="0" err="1"/>
              <a:t>Scatter</a:t>
            </a:r>
            <a:r>
              <a:rPr lang="fr-FR" sz="3600" dirty="0"/>
              <a:t> Matrix</a:t>
            </a:r>
            <a:endParaRPr lang="en-US" sz="3600" dirty="0"/>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21B13BF5-ADCF-CE69-FBB2-67AA0D2E0C48}"/>
              </a:ext>
            </a:extLst>
          </p:cNvPr>
          <p:cNvSpPr txBox="1">
            <a:spLocks/>
          </p:cNvSpPr>
          <p:nvPr/>
        </p:nvSpPr>
        <p:spPr>
          <a:xfrm>
            <a:off x="6671733" y="2852288"/>
            <a:ext cx="4235328"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Inter"/>
              </a:rPr>
              <a:t>Did</a:t>
            </a:r>
            <a:r>
              <a:rPr lang="en-US" sz="1600" b="0" i="0" dirty="0">
                <a:effectLst/>
                <a:latin typeface="Inter"/>
              </a:rPr>
              <a:t> not reveal any clear relationship among age, balance, duration and campaign.</a:t>
            </a:r>
            <a:endParaRPr lang="en-SG" sz="1600" b="0" i="0" dirty="0">
              <a:effectLst/>
              <a:latin typeface="Inter"/>
            </a:endParaRPr>
          </a:p>
        </p:txBody>
      </p:sp>
      <p:pic>
        <p:nvPicPr>
          <p:cNvPr id="4" name="Picture 3">
            <a:extLst>
              <a:ext uri="{FF2B5EF4-FFF2-40B4-BE49-F238E27FC236}">
                <a16:creationId xmlns:a16="http://schemas.microsoft.com/office/drawing/2014/main" id="{01EF4ECE-1711-5B44-162E-48B154D58CAE}"/>
              </a:ext>
            </a:extLst>
          </p:cNvPr>
          <p:cNvPicPr>
            <a:picLocks noChangeAspect="1"/>
          </p:cNvPicPr>
          <p:nvPr/>
        </p:nvPicPr>
        <p:blipFill>
          <a:blip r:embed="rId3"/>
          <a:stretch>
            <a:fillRect/>
          </a:stretch>
        </p:blipFill>
        <p:spPr>
          <a:xfrm>
            <a:off x="1284939" y="1332862"/>
            <a:ext cx="5251327" cy="4669463"/>
          </a:xfrm>
          <a:prstGeom prst="rect">
            <a:avLst/>
          </a:prstGeom>
        </p:spPr>
      </p:pic>
    </p:spTree>
    <p:extLst>
      <p:ext uri="{BB962C8B-B14F-4D97-AF65-F5344CB8AC3E}">
        <p14:creationId xmlns:p14="http://schemas.microsoft.com/office/powerpoint/2010/main" val="2441402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Correlation Matrix</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21B13BF5-ADCF-CE69-FBB2-67AA0D2E0C48}"/>
              </a:ext>
            </a:extLst>
          </p:cNvPr>
          <p:cNvSpPr txBox="1">
            <a:spLocks/>
          </p:cNvSpPr>
          <p:nvPr/>
        </p:nvSpPr>
        <p:spPr>
          <a:xfrm>
            <a:off x="6691194" y="2960628"/>
            <a:ext cx="4235328"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“campaign outcome” has a strong correlation with “duration”, a moderate correlation with “previous contacts”, and mild correlations between “balance” and “month of contact”.</a:t>
            </a:r>
            <a:endParaRPr lang="en-SG" sz="1600" b="0" i="0" dirty="0">
              <a:effectLst/>
              <a:latin typeface="Inter"/>
            </a:endParaRPr>
          </a:p>
        </p:txBody>
      </p:sp>
      <p:pic>
        <p:nvPicPr>
          <p:cNvPr id="8" name="Picture 7">
            <a:extLst>
              <a:ext uri="{FF2B5EF4-FFF2-40B4-BE49-F238E27FC236}">
                <a16:creationId xmlns:a16="http://schemas.microsoft.com/office/drawing/2014/main" id="{D2300CBB-7195-5290-FED7-FAF763ECB6EE}"/>
              </a:ext>
            </a:extLst>
          </p:cNvPr>
          <p:cNvPicPr>
            <a:picLocks noChangeAspect="1"/>
          </p:cNvPicPr>
          <p:nvPr/>
        </p:nvPicPr>
        <p:blipFill>
          <a:blip r:embed="rId3"/>
          <a:stretch>
            <a:fillRect/>
          </a:stretch>
        </p:blipFill>
        <p:spPr>
          <a:xfrm>
            <a:off x="1133013" y="1580443"/>
            <a:ext cx="5428484" cy="4459113"/>
          </a:xfrm>
          <a:prstGeom prst="rect">
            <a:avLst/>
          </a:prstGeom>
        </p:spPr>
      </p:pic>
    </p:spTree>
    <p:extLst>
      <p:ext uri="{BB962C8B-B14F-4D97-AF65-F5344CB8AC3E}">
        <p14:creationId xmlns:p14="http://schemas.microsoft.com/office/powerpoint/2010/main" val="34772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zh-CN" altLang="en-US" sz="1200" u="none" strike="noStrike" kern="1200" cap="none" spc="0" normalizeH="0" baseline="0" noProof="0" dirty="0">
              <a:ln>
                <a:noFill/>
              </a:ln>
              <a:solidFill>
                <a:schemeClr val="bg1"/>
              </a:solidFill>
              <a:effectLst/>
              <a:uLnTx/>
              <a:uFillTx/>
            </a:endParaRPr>
          </a:p>
        </p:txBody>
      </p:sp>
      <p:sp>
        <p:nvSpPr>
          <p:cNvPr id="9" name="Title 8">
            <a:extLst>
              <a:ext uri="{FF2B5EF4-FFF2-40B4-BE49-F238E27FC236}">
                <a16:creationId xmlns:a16="http://schemas.microsoft.com/office/drawing/2014/main" id="{3A5A1425-31D2-367C-C077-C3668AF3017F}"/>
              </a:ext>
            </a:extLst>
          </p:cNvPr>
          <p:cNvSpPr>
            <a:spLocks noGrp="1"/>
          </p:cNvSpPr>
          <p:nvPr>
            <p:ph type="title"/>
          </p:nvPr>
        </p:nvSpPr>
        <p:spPr/>
        <p:txBody>
          <a:bodyPr/>
          <a:lstStyle/>
          <a:p>
            <a:r>
              <a:rPr lang="en-SG" sz="4000" dirty="0"/>
              <a:t>Data Visualization</a:t>
            </a: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CAPSTONE PROJECT 4 - </a:t>
            </a:r>
            <a:r>
              <a:rPr lang="en-US" sz="1200" dirty="0"/>
              <a:t>ML using Python</a:t>
            </a:r>
            <a:endParaRPr lang="en-US" noProof="0" dirty="0"/>
          </a:p>
        </p:txBody>
      </p:sp>
    </p:spTree>
    <p:extLst>
      <p:ext uri="{BB962C8B-B14F-4D97-AF65-F5344CB8AC3E}">
        <p14:creationId xmlns:p14="http://schemas.microsoft.com/office/powerpoint/2010/main" val="15400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and “contact” rate by “age”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10" name="Picture 9">
            <a:extLst>
              <a:ext uri="{FF2B5EF4-FFF2-40B4-BE49-F238E27FC236}">
                <a16:creationId xmlns:a16="http://schemas.microsoft.com/office/drawing/2014/main" id="{D3395331-87CC-0A10-65C2-03E07412A9AA}"/>
              </a:ext>
            </a:extLst>
          </p:cNvPr>
          <p:cNvPicPr>
            <a:picLocks noChangeAspect="1"/>
          </p:cNvPicPr>
          <p:nvPr/>
        </p:nvPicPr>
        <p:blipFill>
          <a:blip r:embed="rId3"/>
          <a:stretch>
            <a:fillRect/>
          </a:stretch>
        </p:blipFill>
        <p:spPr>
          <a:xfrm>
            <a:off x="1849845" y="1871114"/>
            <a:ext cx="8129533" cy="4078050"/>
          </a:xfrm>
          <a:prstGeom prst="rect">
            <a:avLst/>
          </a:prstGeom>
        </p:spPr>
      </p:pic>
    </p:spTree>
    <p:extLst>
      <p:ext uri="{BB962C8B-B14F-4D97-AF65-F5344CB8AC3E}">
        <p14:creationId xmlns:p14="http://schemas.microsoft.com/office/powerpoint/2010/main" val="164186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and “contact” rate by “age”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D66A3DED-8474-1C4E-FA60-8CA068838227}"/>
              </a:ext>
            </a:extLst>
          </p:cNvPr>
          <p:cNvPicPr>
            <a:picLocks noChangeAspect="1"/>
          </p:cNvPicPr>
          <p:nvPr/>
        </p:nvPicPr>
        <p:blipFill>
          <a:blip r:embed="rId3"/>
          <a:stretch>
            <a:fillRect/>
          </a:stretch>
        </p:blipFill>
        <p:spPr>
          <a:xfrm>
            <a:off x="982563" y="1958406"/>
            <a:ext cx="5361793" cy="4053209"/>
          </a:xfrm>
          <a:prstGeom prst="rect">
            <a:avLst/>
          </a:prstGeom>
        </p:spPr>
      </p:pic>
      <p:sp>
        <p:nvSpPr>
          <p:cNvPr id="7" name="Text Placeholder 19">
            <a:extLst>
              <a:ext uri="{FF2B5EF4-FFF2-40B4-BE49-F238E27FC236}">
                <a16:creationId xmlns:a16="http://schemas.microsoft.com/office/drawing/2014/main" id="{83E14610-DE4C-92FB-CCCC-15085DCB0484}"/>
              </a:ext>
            </a:extLst>
          </p:cNvPr>
          <p:cNvSpPr txBox="1">
            <a:spLocks/>
          </p:cNvSpPr>
          <p:nvPr/>
        </p:nvSpPr>
        <p:spPr>
          <a:xfrm>
            <a:off x="6691194" y="2960628"/>
            <a:ext cx="4235328"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Insights: target the youngest and the oldest instead of the middle-aged</a:t>
            </a:r>
            <a:endParaRPr lang="en-SG" sz="1600" b="0" i="0" dirty="0">
              <a:effectLst/>
              <a:latin typeface="Inter"/>
            </a:endParaRPr>
          </a:p>
        </p:txBody>
      </p:sp>
    </p:spTree>
    <p:extLst>
      <p:ext uri="{BB962C8B-B14F-4D97-AF65-F5344CB8AC3E}">
        <p14:creationId xmlns:p14="http://schemas.microsoft.com/office/powerpoint/2010/main" val="3471371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rate by “balance”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8" name="Picture 7">
            <a:extLst>
              <a:ext uri="{FF2B5EF4-FFF2-40B4-BE49-F238E27FC236}">
                <a16:creationId xmlns:a16="http://schemas.microsoft.com/office/drawing/2014/main" id="{2CAA8CD6-D62E-B43A-55FE-947FD03E21F9}"/>
              </a:ext>
            </a:extLst>
          </p:cNvPr>
          <p:cNvPicPr>
            <a:picLocks noChangeAspect="1"/>
          </p:cNvPicPr>
          <p:nvPr/>
        </p:nvPicPr>
        <p:blipFill>
          <a:blip r:embed="rId3"/>
          <a:stretch>
            <a:fillRect/>
          </a:stretch>
        </p:blipFill>
        <p:spPr>
          <a:xfrm>
            <a:off x="2244495" y="1431037"/>
            <a:ext cx="7206320" cy="4452432"/>
          </a:xfrm>
          <a:prstGeom prst="rect">
            <a:avLst/>
          </a:prstGeom>
        </p:spPr>
      </p:pic>
    </p:spTree>
    <p:extLst>
      <p:ext uri="{BB962C8B-B14F-4D97-AF65-F5344CB8AC3E}">
        <p14:creationId xmlns:p14="http://schemas.microsoft.com/office/powerpoint/2010/main" val="4238576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rate by “balance”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83E14610-DE4C-92FB-CCCC-15085DCB0484}"/>
              </a:ext>
            </a:extLst>
          </p:cNvPr>
          <p:cNvSpPr txBox="1">
            <a:spLocks/>
          </p:cNvSpPr>
          <p:nvPr/>
        </p:nvSpPr>
        <p:spPr>
          <a:xfrm>
            <a:off x="6965244" y="3086853"/>
            <a:ext cx="4235328"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Insights: target clients with average or high balance</a:t>
            </a:r>
            <a:endParaRPr lang="en-SG" sz="1600" b="0" i="0" dirty="0">
              <a:effectLst/>
              <a:latin typeface="Inter"/>
            </a:endParaRPr>
          </a:p>
        </p:txBody>
      </p:sp>
      <p:pic>
        <p:nvPicPr>
          <p:cNvPr id="8" name="Picture 7">
            <a:extLst>
              <a:ext uri="{FF2B5EF4-FFF2-40B4-BE49-F238E27FC236}">
                <a16:creationId xmlns:a16="http://schemas.microsoft.com/office/drawing/2014/main" id="{47DF422E-C11C-BFA6-78B7-5140F35C17F3}"/>
              </a:ext>
            </a:extLst>
          </p:cNvPr>
          <p:cNvPicPr>
            <a:picLocks noChangeAspect="1"/>
          </p:cNvPicPr>
          <p:nvPr/>
        </p:nvPicPr>
        <p:blipFill>
          <a:blip r:embed="rId3"/>
          <a:stretch>
            <a:fillRect/>
          </a:stretch>
        </p:blipFill>
        <p:spPr>
          <a:xfrm>
            <a:off x="805939" y="1573274"/>
            <a:ext cx="5888372" cy="4492160"/>
          </a:xfrm>
          <a:prstGeom prst="rect">
            <a:avLst/>
          </a:prstGeom>
        </p:spPr>
      </p:pic>
    </p:spTree>
    <p:extLst>
      <p:ext uri="{BB962C8B-B14F-4D97-AF65-F5344CB8AC3E}">
        <p14:creationId xmlns:p14="http://schemas.microsoft.com/office/powerpoint/2010/main" val="4012797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rate by “age” and “balance”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83E14610-DE4C-92FB-CCCC-15085DCB0484}"/>
              </a:ext>
            </a:extLst>
          </p:cNvPr>
          <p:cNvSpPr txBox="1">
            <a:spLocks/>
          </p:cNvSpPr>
          <p:nvPr/>
        </p:nvSpPr>
        <p:spPr>
          <a:xfrm>
            <a:off x="7597421" y="3429000"/>
            <a:ext cx="3160890"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Insights: target older clients with high balance levels</a:t>
            </a:r>
            <a:endParaRPr lang="en-SG" sz="1600" b="0" i="0" dirty="0">
              <a:effectLst/>
              <a:latin typeface="Inter"/>
            </a:endParaRPr>
          </a:p>
        </p:txBody>
      </p:sp>
      <p:pic>
        <p:nvPicPr>
          <p:cNvPr id="4" name="Picture 3">
            <a:extLst>
              <a:ext uri="{FF2B5EF4-FFF2-40B4-BE49-F238E27FC236}">
                <a16:creationId xmlns:a16="http://schemas.microsoft.com/office/drawing/2014/main" id="{30E9547B-7691-6826-0CAD-356C807BAF77}"/>
              </a:ext>
            </a:extLst>
          </p:cNvPr>
          <p:cNvPicPr>
            <a:picLocks noChangeAspect="1"/>
          </p:cNvPicPr>
          <p:nvPr/>
        </p:nvPicPr>
        <p:blipFill>
          <a:blip r:embed="rId3"/>
          <a:stretch>
            <a:fillRect/>
          </a:stretch>
        </p:blipFill>
        <p:spPr>
          <a:xfrm>
            <a:off x="720495" y="1905836"/>
            <a:ext cx="6636275" cy="4230626"/>
          </a:xfrm>
          <a:prstGeom prst="rect">
            <a:avLst/>
          </a:prstGeom>
        </p:spPr>
      </p:pic>
    </p:spTree>
    <p:extLst>
      <p:ext uri="{BB962C8B-B14F-4D97-AF65-F5344CB8AC3E}">
        <p14:creationId xmlns:p14="http://schemas.microsoft.com/office/powerpoint/2010/main" val="362656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aphical user interface, application, icon&#10;&#10;Description automatically generated">
            <a:extLst>
              <a:ext uri="{FF2B5EF4-FFF2-40B4-BE49-F238E27FC236}">
                <a16:creationId xmlns:a16="http://schemas.microsoft.com/office/drawing/2014/main" id="{6C8A61E5-A788-0165-BE90-47DEDB215EA7}"/>
              </a:ext>
            </a:extLst>
          </p:cNvPr>
          <p:cNvPicPr>
            <a:picLocks noGrp="1" noChangeAspect="1"/>
          </p:cNvPicPr>
          <p:nvPr>
            <p:ph type="pic" sz="quarter" idx="51"/>
          </p:nvPr>
        </p:nvPicPr>
        <p:blipFill>
          <a:blip r:embed="rId3"/>
          <a:srcRect l="2998" r="2998"/>
          <a:stretch>
            <a:fillRect/>
          </a:stretch>
        </p:blipFill>
        <p:spPr>
          <a:xfrm>
            <a:off x="5745001" y="0"/>
            <a:ext cx="6446999" cy="6858000"/>
          </a:xfrm>
        </p:spPr>
      </p:pic>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603311"/>
            <a:ext cx="3206788" cy="674970"/>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1306866"/>
            <a:ext cx="4260180" cy="991141"/>
          </a:xfrm>
        </p:spPr>
        <p:txBody>
          <a:bodyPr/>
          <a:lstStyle/>
          <a:p>
            <a:r>
              <a:rPr lang="en-SG" dirty="0">
                <a:latin typeface="Inter"/>
              </a:rPr>
              <a:t>M</a:t>
            </a:r>
            <a:r>
              <a:rPr lang="en-SG" b="0" i="0" dirty="0">
                <a:effectLst/>
                <a:latin typeface="Inter"/>
              </a:rPr>
              <a:t>arketing expenditures in the banking industry is very high, meaning it’s essential for banks to optimize their marketing strategies.</a:t>
            </a:r>
          </a:p>
          <a:p>
            <a:r>
              <a:rPr lang="en-SG" b="0" i="0" dirty="0">
                <a:effectLst/>
                <a:latin typeface="Inter"/>
              </a:rPr>
              <a:t>Understanding your clients’ demographics, behaviours and needs leads to a more effective  marketing </a:t>
            </a:r>
            <a:r>
              <a:rPr lang="en-SG" dirty="0">
                <a:latin typeface="Inter"/>
              </a:rPr>
              <a:t>campaigns</a:t>
            </a:r>
            <a:r>
              <a:rPr lang="en-SG" b="0" i="0" dirty="0">
                <a:effectLst/>
                <a:latin typeface="Inter"/>
              </a:rPr>
              <a:t>,</a:t>
            </a:r>
            <a:r>
              <a:rPr lang="en-SG" dirty="0">
                <a:latin typeface="Inter"/>
              </a:rPr>
              <a:t> customer-fit</a:t>
            </a:r>
            <a:r>
              <a:rPr lang="en-SG" b="0" i="0" dirty="0">
                <a:effectLst/>
                <a:latin typeface="Inter"/>
              </a:rPr>
              <a:t> products and greater customer satisfaction.</a:t>
            </a:r>
            <a:endParaRPr lang="en-US" dirty="0"/>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100221" y="4785494"/>
            <a:ext cx="1593743" cy="179529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dirty="0"/>
              <a:t>CAPSTONE PROJECT 4 - </a:t>
            </a:r>
            <a:r>
              <a:rPr lang="en-US" sz="1200" dirty="0"/>
              <a:t>ML using Python</a:t>
            </a:r>
            <a:endParaRPr lang="en-US" noProof="0" dirty="0"/>
          </a:p>
        </p:txBody>
      </p:sp>
      <p:sp>
        <p:nvSpPr>
          <p:cNvPr id="4" name="Title 4">
            <a:extLst>
              <a:ext uri="{FF2B5EF4-FFF2-40B4-BE49-F238E27FC236}">
                <a16:creationId xmlns:a16="http://schemas.microsoft.com/office/drawing/2014/main" id="{054D1BB1-26F4-8A88-4E1F-5820F8E81DE3}"/>
              </a:ext>
            </a:extLst>
          </p:cNvPr>
          <p:cNvSpPr txBox="1">
            <a:spLocks/>
          </p:cNvSpPr>
          <p:nvPr/>
        </p:nvSpPr>
        <p:spPr>
          <a:xfrm>
            <a:off x="414870" y="3429000"/>
            <a:ext cx="3997598" cy="483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Data Collection</a:t>
            </a:r>
          </a:p>
        </p:txBody>
      </p:sp>
      <p:sp>
        <p:nvSpPr>
          <p:cNvPr id="7" name="Text Placeholder 19">
            <a:extLst>
              <a:ext uri="{FF2B5EF4-FFF2-40B4-BE49-F238E27FC236}">
                <a16:creationId xmlns:a16="http://schemas.microsoft.com/office/drawing/2014/main" id="{DD664E49-8E27-A00B-2D66-DD60920EF305}"/>
              </a:ext>
            </a:extLst>
          </p:cNvPr>
          <p:cNvSpPr txBox="1">
            <a:spLocks/>
          </p:cNvSpPr>
          <p:nvPr/>
        </p:nvSpPr>
        <p:spPr>
          <a:xfrm>
            <a:off x="484632" y="3969899"/>
            <a:ext cx="4564364"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en-US" sz="1400" dirty="0">
                <a:latin typeface="Inter"/>
              </a:rPr>
              <a:t>Industry: Finance - </a:t>
            </a:r>
            <a:r>
              <a:rPr lang="en-SG" sz="1400" b="0" i="0" dirty="0">
                <a:effectLst/>
                <a:latin typeface="Inter"/>
              </a:rPr>
              <a:t>Portuguese banking institution</a:t>
            </a:r>
            <a:endParaRPr lang="en-US" sz="1400" dirty="0">
              <a:latin typeface="Inter"/>
            </a:endParaRPr>
          </a:p>
          <a:p>
            <a:pPr marL="285750" indent="-285750">
              <a:spcBef>
                <a:spcPts val="600"/>
              </a:spcBef>
              <a:buFont typeface="Arial" panose="020B0604020202020204" pitchFamily="34" charset="0"/>
              <a:buChar char="•"/>
            </a:pPr>
            <a:r>
              <a:rPr lang="en-US" sz="1400" dirty="0">
                <a:latin typeface="Inter"/>
              </a:rPr>
              <a:t>Domain: Marketing – Telemarketing campaigns</a:t>
            </a:r>
          </a:p>
          <a:p>
            <a:pPr marL="285750" indent="-285750">
              <a:spcBef>
                <a:spcPts val="600"/>
              </a:spcBef>
              <a:buFont typeface="Arial" panose="020B0604020202020204" pitchFamily="34" charset="0"/>
              <a:buChar char="•"/>
            </a:pPr>
            <a:r>
              <a:rPr lang="en-US" sz="1400" dirty="0">
                <a:latin typeface="Inter"/>
              </a:rPr>
              <a:t>Data Source: </a:t>
            </a:r>
            <a:r>
              <a:rPr lang="en-US" sz="1400" dirty="0">
                <a:latin typeface="Inter"/>
                <a:hlinkClick r:id="rId4"/>
              </a:rPr>
              <a:t>https://archive-beta.ics.uci.edu/ml/datasets/bank+marketing</a:t>
            </a:r>
            <a:endParaRPr lang="en-US" sz="1400" dirty="0">
              <a:latin typeface="Inter"/>
            </a:endParaRPr>
          </a:p>
          <a:p>
            <a:pPr marL="285750" indent="-285750">
              <a:spcBef>
                <a:spcPts val="600"/>
              </a:spcBef>
              <a:buFont typeface="Arial" panose="020B0604020202020204" pitchFamily="34" charset="0"/>
              <a:buChar char="•"/>
            </a:pPr>
            <a:r>
              <a:rPr lang="en-US" sz="1400" dirty="0">
                <a:latin typeface="Inter"/>
              </a:rPr>
              <a:t>Associated Tasks: Classification</a:t>
            </a:r>
          </a:p>
          <a:p>
            <a:pPr marL="285750" indent="-285750">
              <a:spcBef>
                <a:spcPts val="600"/>
              </a:spcBef>
              <a:buFont typeface="Arial" panose="020B0604020202020204" pitchFamily="34" charset="0"/>
              <a:buChar char="•"/>
            </a:pPr>
            <a:r>
              <a:rPr lang="en-US" sz="1400" dirty="0">
                <a:latin typeface="Inter"/>
              </a:rPr>
              <a:t>Reference: </a:t>
            </a:r>
            <a:r>
              <a:rPr lang="en-US" sz="1400" dirty="0">
                <a:latin typeface="Inter"/>
                <a:hlinkClick r:id="rId5"/>
              </a:rPr>
              <a:t>https://www.kaggle.com/code/janiobachmann/bank-marketing-campaign-opening-a-term-deposit/notebook</a:t>
            </a:r>
            <a:endParaRPr lang="en-US" sz="1400" dirty="0">
              <a:latin typeface="Inter"/>
            </a:endParaRPr>
          </a:p>
        </p:txBody>
      </p:sp>
    </p:spTree>
    <p:extLst>
      <p:ext uri="{BB962C8B-B14F-4D97-AF65-F5344CB8AC3E}">
        <p14:creationId xmlns:p14="http://schemas.microsoft.com/office/powerpoint/2010/main" val="76008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rate by “job”</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83E14610-DE4C-92FB-CCCC-15085DCB0484}"/>
              </a:ext>
            </a:extLst>
          </p:cNvPr>
          <p:cNvSpPr txBox="1">
            <a:spLocks/>
          </p:cNvSpPr>
          <p:nvPr/>
        </p:nvSpPr>
        <p:spPr>
          <a:xfrm>
            <a:off x="8737599" y="3086853"/>
            <a:ext cx="3160890"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Insights: target students and retired clients</a:t>
            </a:r>
            <a:endParaRPr lang="en-SG" sz="1600" b="0" i="0" dirty="0">
              <a:effectLst/>
              <a:latin typeface="Inter"/>
            </a:endParaRPr>
          </a:p>
        </p:txBody>
      </p:sp>
      <p:pic>
        <p:nvPicPr>
          <p:cNvPr id="10" name="Picture 9">
            <a:extLst>
              <a:ext uri="{FF2B5EF4-FFF2-40B4-BE49-F238E27FC236}">
                <a16:creationId xmlns:a16="http://schemas.microsoft.com/office/drawing/2014/main" id="{10C06F9B-25AA-D5F7-55DD-3E77996C97B6}"/>
              </a:ext>
            </a:extLst>
          </p:cNvPr>
          <p:cNvPicPr>
            <a:picLocks noChangeAspect="1"/>
          </p:cNvPicPr>
          <p:nvPr/>
        </p:nvPicPr>
        <p:blipFill>
          <a:blip r:embed="rId3"/>
          <a:stretch>
            <a:fillRect/>
          </a:stretch>
        </p:blipFill>
        <p:spPr>
          <a:xfrm>
            <a:off x="581709" y="1622948"/>
            <a:ext cx="7962765" cy="4089230"/>
          </a:xfrm>
          <a:prstGeom prst="rect">
            <a:avLst/>
          </a:prstGeom>
        </p:spPr>
      </p:pic>
    </p:spTree>
    <p:extLst>
      <p:ext uri="{BB962C8B-B14F-4D97-AF65-F5344CB8AC3E}">
        <p14:creationId xmlns:p14="http://schemas.microsoft.com/office/powerpoint/2010/main" val="576818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Visualization of “deposit subscription” and “contact rate by month</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7" name="Text Placeholder 19">
            <a:extLst>
              <a:ext uri="{FF2B5EF4-FFF2-40B4-BE49-F238E27FC236}">
                <a16:creationId xmlns:a16="http://schemas.microsoft.com/office/drawing/2014/main" id="{83E14610-DE4C-92FB-CCCC-15085DCB0484}"/>
              </a:ext>
            </a:extLst>
          </p:cNvPr>
          <p:cNvSpPr txBox="1">
            <a:spLocks/>
          </p:cNvSpPr>
          <p:nvPr/>
        </p:nvSpPr>
        <p:spPr>
          <a:xfrm>
            <a:off x="7890933" y="3086853"/>
            <a:ext cx="3160890"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Insights: initiate the telemarketing campaign in fall or spring</a:t>
            </a:r>
            <a:endParaRPr lang="en-SG" sz="1600" b="0" i="0" dirty="0">
              <a:effectLst/>
              <a:latin typeface="Inter"/>
            </a:endParaRPr>
          </a:p>
        </p:txBody>
      </p:sp>
      <p:pic>
        <p:nvPicPr>
          <p:cNvPr id="9" name="Picture 8">
            <a:extLst>
              <a:ext uri="{FF2B5EF4-FFF2-40B4-BE49-F238E27FC236}">
                <a16:creationId xmlns:a16="http://schemas.microsoft.com/office/drawing/2014/main" id="{0F168C43-DB3C-4941-6D59-BCF1E17B1E05}"/>
              </a:ext>
            </a:extLst>
          </p:cNvPr>
          <p:cNvPicPr>
            <a:picLocks noChangeAspect="1"/>
          </p:cNvPicPr>
          <p:nvPr/>
        </p:nvPicPr>
        <p:blipFill>
          <a:blip r:embed="rId3"/>
          <a:stretch>
            <a:fillRect/>
          </a:stretch>
        </p:blipFill>
        <p:spPr>
          <a:xfrm>
            <a:off x="919046" y="1793231"/>
            <a:ext cx="6718883" cy="4192361"/>
          </a:xfrm>
          <a:prstGeom prst="rect">
            <a:avLst/>
          </a:prstGeom>
        </p:spPr>
      </p:pic>
    </p:spTree>
    <p:extLst>
      <p:ext uri="{BB962C8B-B14F-4D97-AF65-F5344CB8AC3E}">
        <p14:creationId xmlns:p14="http://schemas.microsoft.com/office/powerpoint/2010/main" val="2303525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zh-CN" altLang="en-US" sz="1200" u="none" strike="noStrike" kern="1200" cap="none" spc="0" normalizeH="0" baseline="0" noProof="0" dirty="0">
              <a:ln>
                <a:noFill/>
              </a:ln>
              <a:solidFill>
                <a:schemeClr val="bg1"/>
              </a:solidFill>
              <a:effectLst/>
              <a:uLnTx/>
              <a:uFillTx/>
            </a:endParaRPr>
          </a:p>
        </p:txBody>
      </p:sp>
      <p:sp>
        <p:nvSpPr>
          <p:cNvPr id="9" name="Title 8">
            <a:extLst>
              <a:ext uri="{FF2B5EF4-FFF2-40B4-BE49-F238E27FC236}">
                <a16:creationId xmlns:a16="http://schemas.microsoft.com/office/drawing/2014/main" id="{3A5A1425-31D2-367C-C077-C3668AF3017F}"/>
              </a:ext>
            </a:extLst>
          </p:cNvPr>
          <p:cNvSpPr>
            <a:spLocks noGrp="1"/>
          </p:cNvSpPr>
          <p:nvPr>
            <p:ph type="title"/>
          </p:nvPr>
        </p:nvSpPr>
        <p:spPr/>
        <p:txBody>
          <a:bodyPr/>
          <a:lstStyle/>
          <a:p>
            <a:r>
              <a:rPr lang="en-SG" sz="4000" dirty="0"/>
              <a:t>Machine Learning: Classification</a:t>
            </a: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CAPSTONE PROJECT 4 - </a:t>
            </a:r>
            <a:r>
              <a:rPr lang="en-US" sz="1200" dirty="0"/>
              <a:t>ML using Python</a:t>
            </a:r>
            <a:endParaRPr lang="en-US" noProof="0" dirty="0"/>
          </a:p>
        </p:txBody>
      </p:sp>
    </p:spTree>
    <p:extLst>
      <p:ext uri="{BB962C8B-B14F-4D97-AF65-F5344CB8AC3E}">
        <p14:creationId xmlns:p14="http://schemas.microsoft.com/office/powerpoint/2010/main" val="3391449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Load the cleaned dataset</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B34F1314-B8F1-E4F9-A5B4-42D9D912D71F}"/>
              </a:ext>
            </a:extLst>
          </p:cNvPr>
          <p:cNvPicPr>
            <a:picLocks noChangeAspect="1"/>
          </p:cNvPicPr>
          <p:nvPr/>
        </p:nvPicPr>
        <p:blipFill>
          <a:blip r:embed="rId3"/>
          <a:stretch>
            <a:fillRect/>
          </a:stretch>
        </p:blipFill>
        <p:spPr>
          <a:xfrm>
            <a:off x="1205952" y="1906858"/>
            <a:ext cx="9396274" cy="2728196"/>
          </a:xfrm>
          <a:prstGeom prst="rect">
            <a:avLst/>
          </a:prstGeom>
        </p:spPr>
      </p:pic>
    </p:spTree>
    <p:extLst>
      <p:ext uri="{BB962C8B-B14F-4D97-AF65-F5344CB8AC3E}">
        <p14:creationId xmlns:p14="http://schemas.microsoft.com/office/powerpoint/2010/main" val="2202964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Prepare Data for Classification</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E68CB465-3DBC-58F4-D150-77CD10BEC520}"/>
              </a:ext>
            </a:extLst>
          </p:cNvPr>
          <p:cNvPicPr>
            <a:picLocks noChangeAspect="1"/>
          </p:cNvPicPr>
          <p:nvPr/>
        </p:nvPicPr>
        <p:blipFill>
          <a:blip r:embed="rId3"/>
          <a:stretch>
            <a:fillRect/>
          </a:stretch>
        </p:blipFill>
        <p:spPr>
          <a:xfrm>
            <a:off x="720495" y="1431037"/>
            <a:ext cx="9236240" cy="4244708"/>
          </a:xfrm>
          <a:prstGeom prst="rect">
            <a:avLst/>
          </a:prstGeom>
        </p:spPr>
      </p:pic>
    </p:spTree>
    <p:extLst>
      <p:ext uri="{BB962C8B-B14F-4D97-AF65-F5344CB8AC3E}">
        <p14:creationId xmlns:p14="http://schemas.microsoft.com/office/powerpoint/2010/main" val="3248685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Prepare Data for Classification</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E68CB465-3DBC-58F4-D150-77CD10BEC520}"/>
              </a:ext>
            </a:extLst>
          </p:cNvPr>
          <p:cNvPicPr>
            <a:picLocks noChangeAspect="1"/>
          </p:cNvPicPr>
          <p:nvPr/>
        </p:nvPicPr>
        <p:blipFill>
          <a:blip r:embed="rId3"/>
          <a:stretch>
            <a:fillRect/>
          </a:stretch>
        </p:blipFill>
        <p:spPr>
          <a:xfrm>
            <a:off x="720495" y="1431037"/>
            <a:ext cx="9236240" cy="4244708"/>
          </a:xfrm>
          <a:prstGeom prst="rect">
            <a:avLst/>
          </a:prstGeom>
        </p:spPr>
      </p:pic>
    </p:spTree>
    <p:extLst>
      <p:ext uri="{BB962C8B-B14F-4D97-AF65-F5344CB8AC3E}">
        <p14:creationId xmlns:p14="http://schemas.microsoft.com/office/powerpoint/2010/main" val="125520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Prepare Data for Classification</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365F44BF-7BE4-A272-EE34-47D9DB1F5EA2}"/>
              </a:ext>
            </a:extLst>
          </p:cNvPr>
          <p:cNvPicPr>
            <a:picLocks noChangeAspect="1"/>
          </p:cNvPicPr>
          <p:nvPr/>
        </p:nvPicPr>
        <p:blipFill>
          <a:blip r:embed="rId3"/>
          <a:stretch>
            <a:fillRect/>
          </a:stretch>
        </p:blipFill>
        <p:spPr>
          <a:xfrm>
            <a:off x="720495" y="1431037"/>
            <a:ext cx="9220999" cy="4320914"/>
          </a:xfrm>
          <a:prstGeom prst="rect">
            <a:avLst/>
          </a:prstGeom>
        </p:spPr>
      </p:pic>
    </p:spTree>
    <p:extLst>
      <p:ext uri="{BB962C8B-B14F-4D97-AF65-F5344CB8AC3E}">
        <p14:creationId xmlns:p14="http://schemas.microsoft.com/office/powerpoint/2010/main" val="3799438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Classification Algorithms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60" name="Hexagon 59">
            <a:extLst>
              <a:ext uri="{FF2B5EF4-FFF2-40B4-BE49-F238E27FC236}">
                <a16:creationId xmlns:a16="http://schemas.microsoft.com/office/drawing/2014/main" id="{90625194-1ED4-B44C-432C-829171377354}"/>
              </a:ext>
            </a:extLst>
          </p:cNvPr>
          <p:cNvSpPr/>
          <p:nvPr/>
        </p:nvSpPr>
        <p:spPr>
          <a:xfrm>
            <a:off x="1869101" y="2401392"/>
            <a:ext cx="2054578" cy="17767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latin typeface="Inter"/>
              </a:rPr>
              <a:t>Logistic Regression</a:t>
            </a:r>
          </a:p>
        </p:txBody>
      </p:sp>
      <p:sp>
        <p:nvSpPr>
          <p:cNvPr id="65" name="Hexagon 64">
            <a:extLst>
              <a:ext uri="{FF2B5EF4-FFF2-40B4-BE49-F238E27FC236}">
                <a16:creationId xmlns:a16="http://schemas.microsoft.com/office/drawing/2014/main" id="{6A3B540F-D9CC-2993-FDED-580C75D51BCB}"/>
              </a:ext>
            </a:extLst>
          </p:cNvPr>
          <p:cNvSpPr/>
          <p:nvPr/>
        </p:nvSpPr>
        <p:spPr>
          <a:xfrm>
            <a:off x="4041422" y="2401392"/>
            <a:ext cx="2054578" cy="17767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latin typeface="Inter"/>
              </a:rPr>
              <a:t>K-nearest neighbours</a:t>
            </a:r>
          </a:p>
        </p:txBody>
      </p:sp>
      <p:sp>
        <p:nvSpPr>
          <p:cNvPr id="66" name="Hexagon 65">
            <a:extLst>
              <a:ext uri="{FF2B5EF4-FFF2-40B4-BE49-F238E27FC236}">
                <a16:creationId xmlns:a16="http://schemas.microsoft.com/office/drawing/2014/main" id="{E563FD95-1021-AAD0-FFF4-6B6FBB5D6A58}"/>
              </a:ext>
            </a:extLst>
          </p:cNvPr>
          <p:cNvSpPr/>
          <p:nvPr/>
        </p:nvSpPr>
        <p:spPr>
          <a:xfrm>
            <a:off x="6213743" y="2401392"/>
            <a:ext cx="2054578" cy="17767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latin typeface="Inter"/>
              </a:rPr>
              <a:t>Decision Tree</a:t>
            </a:r>
          </a:p>
        </p:txBody>
      </p:sp>
      <p:sp>
        <p:nvSpPr>
          <p:cNvPr id="67" name="Hexagon 66">
            <a:extLst>
              <a:ext uri="{FF2B5EF4-FFF2-40B4-BE49-F238E27FC236}">
                <a16:creationId xmlns:a16="http://schemas.microsoft.com/office/drawing/2014/main" id="{9A770B8C-A030-1D1D-A634-9F4D1904D66E}"/>
              </a:ext>
            </a:extLst>
          </p:cNvPr>
          <p:cNvSpPr/>
          <p:nvPr/>
        </p:nvSpPr>
        <p:spPr>
          <a:xfrm>
            <a:off x="8386064" y="2401392"/>
            <a:ext cx="2054578" cy="17767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latin typeface="Inter"/>
              </a:rPr>
              <a:t>Gaussian Naive Bayes</a:t>
            </a:r>
          </a:p>
        </p:txBody>
      </p:sp>
    </p:spTree>
    <p:extLst>
      <p:ext uri="{BB962C8B-B14F-4D97-AF65-F5344CB8AC3E}">
        <p14:creationId xmlns:p14="http://schemas.microsoft.com/office/powerpoint/2010/main" val="685420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Compare Classification Algorithms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ED4CEC4A-6F0A-A429-A54E-0F4F9F18B644}"/>
              </a:ext>
            </a:extLst>
          </p:cNvPr>
          <p:cNvPicPr>
            <a:picLocks noChangeAspect="1"/>
          </p:cNvPicPr>
          <p:nvPr/>
        </p:nvPicPr>
        <p:blipFill>
          <a:blip r:embed="rId3"/>
          <a:stretch>
            <a:fillRect/>
          </a:stretch>
        </p:blipFill>
        <p:spPr>
          <a:xfrm>
            <a:off x="720495" y="1431037"/>
            <a:ext cx="9270172" cy="4381880"/>
          </a:xfrm>
          <a:prstGeom prst="rect">
            <a:avLst/>
          </a:prstGeom>
        </p:spPr>
      </p:pic>
    </p:spTree>
    <p:extLst>
      <p:ext uri="{BB962C8B-B14F-4D97-AF65-F5344CB8AC3E}">
        <p14:creationId xmlns:p14="http://schemas.microsoft.com/office/powerpoint/2010/main" val="2958015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Compare classification algorithms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A7B9A7DF-3620-57D2-A155-16438C8B24ED}"/>
              </a:ext>
            </a:extLst>
          </p:cNvPr>
          <p:cNvPicPr>
            <a:picLocks noChangeAspect="1"/>
          </p:cNvPicPr>
          <p:nvPr/>
        </p:nvPicPr>
        <p:blipFill>
          <a:blip r:embed="rId3"/>
          <a:stretch>
            <a:fillRect/>
          </a:stretch>
        </p:blipFill>
        <p:spPr>
          <a:xfrm>
            <a:off x="1205917" y="1604331"/>
            <a:ext cx="5736749" cy="4088259"/>
          </a:xfrm>
          <a:prstGeom prst="rect">
            <a:avLst/>
          </a:prstGeom>
        </p:spPr>
      </p:pic>
      <p:sp>
        <p:nvSpPr>
          <p:cNvPr id="8" name="Text Placeholder 19">
            <a:extLst>
              <a:ext uri="{FF2B5EF4-FFF2-40B4-BE49-F238E27FC236}">
                <a16:creationId xmlns:a16="http://schemas.microsoft.com/office/drawing/2014/main" id="{F1F5F79D-82BE-45A0-176E-56EB4DEDA90E}"/>
              </a:ext>
            </a:extLst>
          </p:cNvPr>
          <p:cNvSpPr txBox="1">
            <a:spLocks/>
          </p:cNvSpPr>
          <p:nvPr/>
        </p:nvSpPr>
        <p:spPr>
          <a:xfrm>
            <a:off x="7157155" y="2143991"/>
            <a:ext cx="3160890"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Logistic regression is the best performing model.</a:t>
            </a:r>
          </a:p>
          <a:p>
            <a:pPr marL="285750" indent="-285750">
              <a:buFont typeface="Arial" panose="020B0604020202020204" pitchFamily="34" charset="0"/>
              <a:buChar char="•"/>
            </a:pPr>
            <a:endParaRPr lang="en-US" sz="1600" b="0" i="0" dirty="0">
              <a:effectLst/>
              <a:latin typeface="Inter"/>
            </a:endParaRPr>
          </a:p>
          <a:p>
            <a:pPr marL="285750" indent="-285750">
              <a:buFont typeface="Arial" panose="020B0604020202020204" pitchFamily="34" charset="0"/>
              <a:buChar char="•"/>
            </a:pPr>
            <a:r>
              <a:rPr lang="en-US" sz="1600" b="0" i="0" dirty="0">
                <a:effectLst/>
                <a:latin typeface="Inter"/>
              </a:rPr>
              <a:t>Among all algorithms, logistic regression achieved an accuracy of about 88%, suggesting a high level of strength of this model to classify the customer response given all the defined customer features.</a:t>
            </a:r>
            <a:endParaRPr lang="en-SG" sz="1600" b="0" i="0" dirty="0">
              <a:effectLst/>
              <a:latin typeface="Inter"/>
            </a:endParaRPr>
          </a:p>
        </p:txBody>
      </p:sp>
    </p:spTree>
    <p:extLst>
      <p:ext uri="{BB962C8B-B14F-4D97-AF65-F5344CB8AC3E}">
        <p14:creationId xmlns:p14="http://schemas.microsoft.com/office/powerpoint/2010/main" val="387944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476862" y="2810243"/>
            <a:ext cx="3087149" cy="643792"/>
          </a:xfrm>
        </p:spPr>
        <p:txBody>
          <a:bodyPr/>
          <a:lstStyle/>
          <a:p>
            <a:pPr marL="342900" indent="-342900">
              <a:buFont typeface="+mj-lt"/>
              <a:buAutoNum type="arabicPeriod"/>
            </a:pPr>
            <a:r>
              <a:rPr lang="en-SG" sz="1400" dirty="0"/>
              <a:t>Increase the effectiveness of bank’s telemarketing campaign</a:t>
            </a:r>
          </a:p>
          <a:p>
            <a:pPr marL="342900" indent="-342900">
              <a:buFont typeface="+mj-lt"/>
              <a:buAutoNum type="arabicPeriod"/>
            </a:pPr>
            <a:r>
              <a:rPr lang="en-SG" sz="1400" dirty="0"/>
              <a:t>identify which Types of customers are more likely to make a term deposits</a:t>
            </a:r>
            <a:endParaRPr lang="en-US" sz="14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4" name="Title 4">
            <a:extLst>
              <a:ext uri="{FF2B5EF4-FFF2-40B4-BE49-F238E27FC236}">
                <a16:creationId xmlns:a16="http://schemas.microsoft.com/office/drawing/2014/main" id="{B94F0A55-2F68-CC11-DA3B-934D1E9C0ACF}"/>
              </a:ext>
            </a:extLst>
          </p:cNvPr>
          <p:cNvSpPr txBox="1">
            <a:spLocks/>
          </p:cNvSpPr>
          <p:nvPr/>
        </p:nvSpPr>
        <p:spPr>
          <a:xfrm>
            <a:off x="2143590" y="2152456"/>
            <a:ext cx="1753695" cy="6327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solidFill>
                  <a:schemeClr val="tx1"/>
                </a:solidFill>
              </a:rPr>
              <a:t>GOALS</a:t>
            </a:r>
          </a:p>
        </p:txBody>
      </p:sp>
      <p:sp>
        <p:nvSpPr>
          <p:cNvPr id="5" name="Text Placeholder 19">
            <a:extLst>
              <a:ext uri="{FF2B5EF4-FFF2-40B4-BE49-F238E27FC236}">
                <a16:creationId xmlns:a16="http://schemas.microsoft.com/office/drawing/2014/main" id="{25C9927C-399F-D46D-E2C4-EC99A37E1E29}"/>
              </a:ext>
            </a:extLst>
          </p:cNvPr>
          <p:cNvSpPr txBox="1">
            <a:spLocks/>
          </p:cNvSpPr>
          <p:nvPr/>
        </p:nvSpPr>
        <p:spPr>
          <a:xfrm>
            <a:off x="7177925" y="2393071"/>
            <a:ext cx="4260180"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latin typeface="Inter"/>
              </a:rPr>
              <a:t>(1) To u</a:t>
            </a:r>
            <a:r>
              <a:rPr lang="en-SG" b="0" i="0" dirty="0">
                <a:effectLst/>
                <a:latin typeface="Inter"/>
              </a:rPr>
              <a:t>nderstand </a:t>
            </a:r>
            <a:r>
              <a:rPr lang="en-SG" dirty="0">
                <a:latin typeface="Inter"/>
              </a:rPr>
              <a:t>the current customer</a:t>
            </a:r>
            <a:r>
              <a:rPr lang="en-SG" b="0" i="0" dirty="0">
                <a:effectLst/>
                <a:latin typeface="Inter"/>
              </a:rPr>
              <a:t> base, predict customers' response to its telemarketing campaign and establish a target customer segment for future marketing plans.</a:t>
            </a:r>
          </a:p>
        </p:txBody>
      </p:sp>
      <p:sp>
        <p:nvSpPr>
          <p:cNvPr id="8" name="Text Placeholder 19">
            <a:extLst>
              <a:ext uri="{FF2B5EF4-FFF2-40B4-BE49-F238E27FC236}">
                <a16:creationId xmlns:a16="http://schemas.microsoft.com/office/drawing/2014/main" id="{B6A728EB-EA8B-87B8-94D2-D13C32E7B3B0}"/>
              </a:ext>
            </a:extLst>
          </p:cNvPr>
          <p:cNvSpPr txBox="1">
            <a:spLocks/>
          </p:cNvSpPr>
          <p:nvPr/>
        </p:nvSpPr>
        <p:spPr>
          <a:xfrm>
            <a:off x="7177925" y="3868615"/>
            <a:ext cx="4260180"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b="0" i="0" dirty="0">
                <a:effectLst/>
                <a:latin typeface="Inter"/>
              </a:rPr>
              <a:t>(2) </a:t>
            </a:r>
            <a:r>
              <a:rPr lang="en-SG" dirty="0">
                <a:latin typeface="Inter"/>
              </a:rPr>
              <a:t>A</a:t>
            </a:r>
            <a:r>
              <a:rPr lang="en-SG" b="0" i="0" dirty="0">
                <a:effectLst/>
                <a:latin typeface="Inter"/>
              </a:rPr>
              <a:t>nalyse customers’ features, such as demographics &amp; transaction history </a:t>
            </a:r>
            <a:r>
              <a:rPr lang="en-SG" dirty="0">
                <a:latin typeface="Inter"/>
              </a:rPr>
              <a:t>to</a:t>
            </a:r>
            <a:r>
              <a:rPr lang="en-SG" b="0" i="0" dirty="0">
                <a:effectLst/>
                <a:latin typeface="Inter"/>
              </a:rPr>
              <a:t> predict customer saving behaviours.</a:t>
            </a:r>
            <a:endParaRPr lang="en-US" dirty="0"/>
          </a:p>
        </p:txBody>
      </p:sp>
      <p:sp>
        <p:nvSpPr>
          <p:cNvPr id="9" name="Title 4">
            <a:extLst>
              <a:ext uri="{FF2B5EF4-FFF2-40B4-BE49-F238E27FC236}">
                <a16:creationId xmlns:a16="http://schemas.microsoft.com/office/drawing/2014/main" id="{B18D37E9-30A3-013F-85EB-705E6F6A5BF5}"/>
              </a:ext>
            </a:extLst>
          </p:cNvPr>
          <p:cNvSpPr txBox="1">
            <a:spLocks/>
          </p:cNvSpPr>
          <p:nvPr/>
        </p:nvSpPr>
        <p:spPr>
          <a:xfrm>
            <a:off x="8298842" y="1579305"/>
            <a:ext cx="2647456" cy="6327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How?</a:t>
            </a:r>
          </a:p>
        </p:txBody>
      </p:sp>
      <p:pic>
        <p:nvPicPr>
          <p:cNvPr id="13" name="Picture 12">
            <a:extLst>
              <a:ext uri="{FF2B5EF4-FFF2-40B4-BE49-F238E27FC236}">
                <a16:creationId xmlns:a16="http://schemas.microsoft.com/office/drawing/2014/main" id="{EEA346B4-5B2B-852F-BC42-4402D48D13C7}"/>
              </a:ext>
            </a:extLst>
          </p:cNvPr>
          <p:cNvPicPr>
            <a:picLocks noChangeAspect="1"/>
          </p:cNvPicPr>
          <p:nvPr/>
        </p:nvPicPr>
        <p:blipFill>
          <a:blip r:embed="rId5"/>
          <a:stretch>
            <a:fillRect/>
          </a:stretch>
        </p:blipFill>
        <p:spPr>
          <a:xfrm>
            <a:off x="442758" y="6302352"/>
            <a:ext cx="4121253" cy="365792"/>
          </a:xfrm>
          <a:prstGeom prst="rect">
            <a:avLst/>
          </a:prstGeom>
        </p:spPr>
      </p:pic>
      <p:sp>
        <p:nvSpPr>
          <p:cNvPr id="14" name="Slide Number Placeholder 13">
            <a:extLst>
              <a:ext uri="{FF2B5EF4-FFF2-40B4-BE49-F238E27FC236}">
                <a16:creationId xmlns:a16="http://schemas.microsoft.com/office/drawing/2014/main" id="{D0EEBEF5-D9F8-BBA9-6317-E82C4C62076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47807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Evaluate LR &amp; KNN Model – Accuracy Score</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9E81E5F6-C882-9C10-2EDE-B24DE5130EA8}"/>
              </a:ext>
            </a:extLst>
          </p:cNvPr>
          <p:cNvPicPr>
            <a:picLocks noChangeAspect="1"/>
          </p:cNvPicPr>
          <p:nvPr/>
        </p:nvPicPr>
        <p:blipFill>
          <a:blip r:embed="rId3"/>
          <a:stretch>
            <a:fillRect/>
          </a:stretch>
        </p:blipFill>
        <p:spPr>
          <a:xfrm>
            <a:off x="1070450" y="1914443"/>
            <a:ext cx="5770616" cy="1676515"/>
          </a:xfrm>
          <a:prstGeom prst="rect">
            <a:avLst/>
          </a:prstGeom>
        </p:spPr>
      </p:pic>
      <p:sp>
        <p:nvSpPr>
          <p:cNvPr id="8" name="Text Placeholder 19">
            <a:extLst>
              <a:ext uri="{FF2B5EF4-FFF2-40B4-BE49-F238E27FC236}">
                <a16:creationId xmlns:a16="http://schemas.microsoft.com/office/drawing/2014/main" id="{F4E09104-3B21-A6CF-EDE6-7E0090AF58CD}"/>
              </a:ext>
            </a:extLst>
          </p:cNvPr>
          <p:cNvSpPr txBox="1">
            <a:spLocks/>
          </p:cNvSpPr>
          <p:nvPr/>
        </p:nvSpPr>
        <p:spPr>
          <a:xfrm>
            <a:off x="7202310" y="1960346"/>
            <a:ext cx="3160890"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The LR algorithm achieves a higher accuracy of 89.08%, suggesting high level of strength of this model to classify the customer response given all the defined customer features.</a:t>
            </a:r>
            <a:endParaRPr lang="en-SG" sz="1600" b="0" i="0" dirty="0">
              <a:effectLst/>
              <a:latin typeface="Inter"/>
            </a:endParaRPr>
          </a:p>
        </p:txBody>
      </p:sp>
      <p:pic>
        <p:nvPicPr>
          <p:cNvPr id="10" name="Picture 9">
            <a:extLst>
              <a:ext uri="{FF2B5EF4-FFF2-40B4-BE49-F238E27FC236}">
                <a16:creationId xmlns:a16="http://schemas.microsoft.com/office/drawing/2014/main" id="{B94CE878-9081-E243-A74B-B140D7D0E1EF}"/>
              </a:ext>
            </a:extLst>
          </p:cNvPr>
          <p:cNvPicPr>
            <a:picLocks noChangeAspect="1"/>
          </p:cNvPicPr>
          <p:nvPr/>
        </p:nvPicPr>
        <p:blipFill>
          <a:blip r:embed="rId4"/>
          <a:stretch>
            <a:fillRect/>
          </a:stretch>
        </p:blipFill>
        <p:spPr>
          <a:xfrm>
            <a:off x="1070450" y="4019389"/>
            <a:ext cx="5770616" cy="1711199"/>
          </a:xfrm>
          <a:prstGeom prst="rect">
            <a:avLst/>
          </a:prstGeom>
        </p:spPr>
      </p:pic>
    </p:spTree>
    <p:extLst>
      <p:ext uri="{BB962C8B-B14F-4D97-AF65-F5344CB8AC3E}">
        <p14:creationId xmlns:p14="http://schemas.microsoft.com/office/powerpoint/2010/main" val="1101069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DC498B-EEA2-2BCF-292E-5B4A0512EC25}"/>
              </a:ext>
            </a:extLst>
          </p:cNvPr>
          <p:cNvPicPr>
            <a:picLocks noChangeAspect="1"/>
          </p:cNvPicPr>
          <p:nvPr/>
        </p:nvPicPr>
        <p:blipFill>
          <a:blip r:embed="rId3"/>
          <a:stretch>
            <a:fillRect/>
          </a:stretch>
        </p:blipFill>
        <p:spPr>
          <a:xfrm>
            <a:off x="6099770" y="1807350"/>
            <a:ext cx="3156003" cy="3728714"/>
          </a:xfrm>
          <a:prstGeom prst="rect">
            <a:avLst/>
          </a:prstGeom>
        </p:spPr>
      </p:pic>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Evaluate LR &amp; KNN Model – Confusion Matrix</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B4922110-8B30-14BC-D09D-B5ADFD55A9A4}"/>
              </a:ext>
            </a:extLst>
          </p:cNvPr>
          <p:cNvPicPr>
            <a:picLocks noChangeAspect="1"/>
          </p:cNvPicPr>
          <p:nvPr/>
        </p:nvPicPr>
        <p:blipFill>
          <a:blip r:embed="rId4"/>
          <a:stretch>
            <a:fillRect/>
          </a:stretch>
        </p:blipFill>
        <p:spPr>
          <a:xfrm>
            <a:off x="2718628" y="1807350"/>
            <a:ext cx="3160890" cy="3728714"/>
          </a:xfrm>
          <a:prstGeom prst="rect">
            <a:avLst/>
          </a:prstGeom>
        </p:spPr>
      </p:pic>
      <p:pic>
        <p:nvPicPr>
          <p:cNvPr id="11" name="Picture 10">
            <a:extLst>
              <a:ext uri="{FF2B5EF4-FFF2-40B4-BE49-F238E27FC236}">
                <a16:creationId xmlns:a16="http://schemas.microsoft.com/office/drawing/2014/main" id="{A471DCB5-7056-2F54-AEAC-6A996BF1C564}"/>
              </a:ext>
            </a:extLst>
          </p:cNvPr>
          <p:cNvPicPr>
            <a:picLocks noChangeAspect="1"/>
          </p:cNvPicPr>
          <p:nvPr/>
        </p:nvPicPr>
        <p:blipFill>
          <a:blip r:embed="rId5"/>
          <a:stretch>
            <a:fillRect/>
          </a:stretch>
        </p:blipFill>
        <p:spPr>
          <a:xfrm>
            <a:off x="6180996" y="1910817"/>
            <a:ext cx="1496775" cy="581481"/>
          </a:xfrm>
          <a:prstGeom prst="rect">
            <a:avLst/>
          </a:prstGeom>
        </p:spPr>
      </p:pic>
    </p:spTree>
    <p:extLst>
      <p:ext uri="{BB962C8B-B14F-4D97-AF65-F5344CB8AC3E}">
        <p14:creationId xmlns:p14="http://schemas.microsoft.com/office/powerpoint/2010/main" val="919868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3600" dirty="0"/>
              <a:t>Evaluate LR Model – Classification Report</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sp>
        <p:nvSpPr>
          <p:cNvPr id="8" name="Text Placeholder 19">
            <a:extLst>
              <a:ext uri="{FF2B5EF4-FFF2-40B4-BE49-F238E27FC236}">
                <a16:creationId xmlns:a16="http://schemas.microsoft.com/office/drawing/2014/main" id="{F4E09104-3B21-A6CF-EDE6-7E0090AF58CD}"/>
              </a:ext>
            </a:extLst>
          </p:cNvPr>
          <p:cNvSpPr txBox="1">
            <a:spLocks/>
          </p:cNvSpPr>
          <p:nvPr/>
        </p:nvSpPr>
        <p:spPr>
          <a:xfrm>
            <a:off x="6899436" y="1784826"/>
            <a:ext cx="3160890" cy="163061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0" i="0" dirty="0">
                <a:effectLst/>
                <a:latin typeface="Inter"/>
              </a:rPr>
              <a:t>Precision of 0 (the client said no) represents that for all instances predicted as no subscription.</a:t>
            </a:r>
          </a:p>
          <a:p>
            <a:pPr marL="285750" indent="-285750">
              <a:buFont typeface="Arial" panose="020B0604020202020204" pitchFamily="34" charset="0"/>
              <a:buChar char="•"/>
            </a:pPr>
            <a:r>
              <a:rPr lang="en-US" sz="1600" b="0" i="0" dirty="0">
                <a:effectLst/>
                <a:latin typeface="Inter"/>
              </a:rPr>
              <a:t>Recall is the ability of a classifier to find all positive instances. LR-Recall of 0 indicates that for all clients that said no, the model predicts 100% correctly that they would decline the offer. KNN – Recall of 8%, some client said yes.</a:t>
            </a:r>
          </a:p>
        </p:txBody>
      </p:sp>
      <p:pic>
        <p:nvPicPr>
          <p:cNvPr id="7" name="Picture 6">
            <a:extLst>
              <a:ext uri="{FF2B5EF4-FFF2-40B4-BE49-F238E27FC236}">
                <a16:creationId xmlns:a16="http://schemas.microsoft.com/office/drawing/2014/main" id="{934C3C32-1178-73EE-FB68-D4074141D629}"/>
              </a:ext>
            </a:extLst>
          </p:cNvPr>
          <p:cNvPicPr>
            <a:picLocks noChangeAspect="1"/>
          </p:cNvPicPr>
          <p:nvPr/>
        </p:nvPicPr>
        <p:blipFill>
          <a:blip r:embed="rId3"/>
          <a:stretch>
            <a:fillRect/>
          </a:stretch>
        </p:blipFill>
        <p:spPr>
          <a:xfrm>
            <a:off x="1189925" y="1375911"/>
            <a:ext cx="5382922" cy="2343154"/>
          </a:xfrm>
          <a:prstGeom prst="rect">
            <a:avLst/>
          </a:prstGeom>
        </p:spPr>
      </p:pic>
      <p:pic>
        <p:nvPicPr>
          <p:cNvPr id="10" name="Picture 9">
            <a:extLst>
              <a:ext uri="{FF2B5EF4-FFF2-40B4-BE49-F238E27FC236}">
                <a16:creationId xmlns:a16="http://schemas.microsoft.com/office/drawing/2014/main" id="{D8B9B7D8-68A9-BB0C-73A0-8CB5CFC023A1}"/>
              </a:ext>
            </a:extLst>
          </p:cNvPr>
          <p:cNvPicPr>
            <a:picLocks noChangeAspect="1"/>
          </p:cNvPicPr>
          <p:nvPr/>
        </p:nvPicPr>
        <p:blipFill>
          <a:blip r:embed="rId4"/>
          <a:stretch>
            <a:fillRect/>
          </a:stretch>
        </p:blipFill>
        <p:spPr>
          <a:xfrm>
            <a:off x="1188002" y="3752273"/>
            <a:ext cx="5375504" cy="2432439"/>
          </a:xfrm>
          <a:prstGeom prst="rect">
            <a:avLst/>
          </a:prstGeom>
        </p:spPr>
      </p:pic>
    </p:spTree>
    <p:extLst>
      <p:ext uri="{BB962C8B-B14F-4D97-AF65-F5344CB8AC3E}">
        <p14:creationId xmlns:p14="http://schemas.microsoft.com/office/powerpoint/2010/main" val="2819701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37815" y="268478"/>
            <a:ext cx="6599429" cy="1325563"/>
          </a:xfrm>
        </p:spPr>
        <p:txBody>
          <a:bodyPr/>
          <a:lstStyle/>
          <a:p>
            <a:r>
              <a:rPr lang="en-US" dirty="0"/>
              <a:t>Conclusion</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zh-CN" altLang="en-US" sz="1200" u="none" strike="noStrike" kern="1200" cap="none" spc="0" normalizeH="0" baseline="0" noProof="0" dirty="0">
              <a:ln>
                <a:noFill/>
              </a:ln>
              <a:solidFill>
                <a:schemeClr val="bg1"/>
              </a:solidFill>
              <a:effectLst/>
              <a:uLnTx/>
              <a:uFillTx/>
            </a:endParaRPr>
          </a:p>
        </p:txBody>
      </p:sp>
      <p:sp>
        <p:nvSpPr>
          <p:cNvPr id="10" name="Text Placeholder 28">
            <a:extLst>
              <a:ext uri="{FF2B5EF4-FFF2-40B4-BE49-F238E27FC236}">
                <a16:creationId xmlns:a16="http://schemas.microsoft.com/office/drawing/2014/main" id="{9126221A-1FE3-CDC1-11A7-BB1346418FC6}"/>
              </a:ext>
            </a:extLst>
          </p:cNvPr>
          <p:cNvSpPr txBox="1">
            <a:spLocks/>
          </p:cNvSpPr>
          <p:nvPr/>
        </p:nvSpPr>
        <p:spPr>
          <a:xfrm>
            <a:off x="4437815" y="1740676"/>
            <a:ext cx="5710896" cy="37005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t>The most responsive customers possess the following features:</a:t>
            </a:r>
          </a:p>
          <a:p>
            <a:endParaRPr lang="en-US" altLang="zh-CN" sz="1800" dirty="0"/>
          </a:p>
          <a:p>
            <a:r>
              <a:rPr lang="en-US" altLang="zh-CN" sz="1800" dirty="0">
                <a:solidFill>
                  <a:srgbClr val="FF0000"/>
                </a:solidFill>
              </a:rPr>
              <a:t>Feature 1: Age &lt; 30 or age &gt; 60</a:t>
            </a:r>
          </a:p>
          <a:p>
            <a:r>
              <a:rPr lang="en-US" altLang="zh-CN" sz="1800" dirty="0">
                <a:solidFill>
                  <a:srgbClr val="FF0000"/>
                </a:solidFill>
              </a:rPr>
              <a:t>Feature 2: Students or retired people</a:t>
            </a:r>
          </a:p>
          <a:p>
            <a:r>
              <a:rPr lang="en-US" altLang="zh-CN" sz="1800" dirty="0">
                <a:solidFill>
                  <a:srgbClr val="FF0000"/>
                </a:solidFill>
              </a:rPr>
              <a:t>Feature 3: A balance of more than 5000 euros</a:t>
            </a:r>
          </a:p>
          <a:p>
            <a:endParaRPr lang="en-US" altLang="zh-CN" sz="1800" dirty="0"/>
          </a:p>
          <a:p>
            <a:r>
              <a:rPr lang="en-US" altLang="zh-CN" sz="1800" dirty="0"/>
              <a:t>The bank can allocate more marketing efforts to the above customers who are classified as highly likely to accept term deposits and call less to those who are unlikely to make term deposits.</a:t>
            </a:r>
          </a:p>
        </p:txBody>
      </p:sp>
    </p:spTree>
    <p:extLst>
      <p:ext uri="{BB962C8B-B14F-4D97-AF65-F5344CB8AC3E}">
        <p14:creationId xmlns:p14="http://schemas.microsoft.com/office/powerpoint/2010/main" val="4182148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727914" y="1090450"/>
            <a:ext cx="9823998" cy="1325563"/>
          </a:xfrm>
        </p:spPr>
        <p:txBody>
          <a:bodyPr/>
          <a:lstStyle/>
          <a:p>
            <a:r>
              <a:rPr lang="en-US" dirty="0"/>
              <a:t>Recommendations</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727914" y="1830987"/>
            <a:ext cx="4959822" cy="2007158"/>
          </a:xfrm>
        </p:spPr>
        <p:txBody>
          <a:bodyPr/>
          <a:lstStyle/>
          <a:p>
            <a:r>
              <a:rPr lang="en-US" altLang="zh-CN" sz="1600" dirty="0">
                <a:solidFill>
                  <a:srgbClr val="FF0000"/>
                </a:solidFill>
              </a:rPr>
              <a:t>1. Campaign Period</a:t>
            </a:r>
          </a:p>
          <a:p>
            <a:r>
              <a:rPr lang="en-US" altLang="zh-CN" sz="1600" dirty="0"/>
              <a:t>The previous analysis points out that March, September, October and December had the highest success rates. If the trend has the potential to continue in the future, the bank should consider initiating its telemarketing campaign in fall and spring.</a:t>
            </a:r>
          </a:p>
          <a:p>
            <a:endParaRPr lang="en-US" altLang="zh-CN" sz="1600" dirty="0"/>
          </a:p>
          <a:p>
            <a:r>
              <a:rPr lang="en-US" altLang="zh-CN" sz="1600" dirty="0">
                <a:solidFill>
                  <a:srgbClr val="FF0000"/>
                </a:solidFill>
              </a:rPr>
              <a:t>2. Smarter Marketing Adjustment</a:t>
            </a:r>
          </a:p>
          <a:p>
            <a:r>
              <a:rPr lang="en-US" altLang="zh-CN" sz="1600" dirty="0"/>
              <a:t>By targeting the right customers, the bank will have more accurate information and positive responses, and this helps classification algorithms to eliminate the imbalance in the original dataset. In the meanwhile, to increase the likelihood of making a deposit, the bank could re-evaluate the content and design of its current campaign, to appeal its target customers.</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4157533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727914" y="1158052"/>
            <a:ext cx="9823998" cy="1325563"/>
          </a:xfrm>
        </p:spPr>
        <p:txBody>
          <a:bodyPr/>
          <a:lstStyle/>
          <a:p>
            <a:r>
              <a:rPr lang="en-US" dirty="0"/>
              <a:t>Recommendations</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829514" y="1864788"/>
            <a:ext cx="4959822" cy="2007158"/>
          </a:xfrm>
        </p:spPr>
        <p:txBody>
          <a:bodyPr/>
          <a:lstStyle/>
          <a:p>
            <a:r>
              <a:rPr lang="en-US" altLang="zh-CN" sz="1600" dirty="0">
                <a:solidFill>
                  <a:srgbClr val="FF0000"/>
                </a:solidFill>
              </a:rPr>
              <a:t>3. Better services provision</a:t>
            </a:r>
          </a:p>
          <a:p>
            <a:r>
              <a:rPr lang="en-US" altLang="zh-CN" sz="1600" dirty="0"/>
              <a:t>For example, based on the dataset, marital status and occupation indicates a customer's life stage and loan status measures his/her overall risk assessment. These information can help the bank to predict when a customer is likely to make an investment. Thus, the bank can better satisfy its customer demand by providing relevant banking services for the right customer at the right time.</a:t>
            </a:r>
          </a:p>
          <a:p>
            <a:endParaRPr lang="en-US" sz="1600" dirty="0"/>
          </a:p>
          <a:p>
            <a:r>
              <a:rPr lang="en-US" sz="1600" dirty="0">
                <a:solidFill>
                  <a:srgbClr val="FF0000"/>
                </a:solidFill>
              </a:rPr>
              <a:t>4. Limit the number of campaign calls per customer.</a:t>
            </a:r>
          </a:p>
          <a:p>
            <a:r>
              <a:rPr lang="en-US" sz="1600" dirty="0"/>
              <a:t>As seen in previous analysis, bank should resist calling a client for more than five times, which may increase dissatisfaction.</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821806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Kimberly Tan</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9" name="Title 8">
            <a:extLst>
              <a:ext uri="{FF2B5EF4-FFF2-40B4-BE49-F238E27FC236}">
                <a16:creationId xmlns:a16="http://schemas.microsoft.com/office/drawing/2014/main" id="{3A5A1425-31D2-367C-C077-C3668AF3017F}"/>
              </a:ext>
            </a:extLst>
          </p:cNvPr>
          <p:cNvSpPr>
            <a:spLocks noGrp="1"/>
          </p:cNvSpPr>
          <p:nvPr>
            <p:ph type="title"/>
          </p:nvPr>
        </p:nvSpPr>
        <p:spPr/>
        <p:txBody>
          <a:bodyPr/>
          <a:lstStyle/>
          <a:p>
            <a:r>
              <a:rPr lang="en-SG" sz="4000" dirty="0"/>
              <a:t>Data Cleaning &amp; Transformation</a:t>
            </a: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CAPSTONE PROJECT 4 - </a:t>
            </a:r>
            <a:r>
              <a:rPr lang="en-US" sz="1200" dirty="0"/>
              <a:t>ML using Python</a:t>
            </a:r>
            <a:endParaRPr lang="en-US" noProof="0" dirty="0"/>
          </a:p>
        </p:txBody>
      </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Get a feel of the data</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E128CA88-FB3A-CEAE-6E69-8F689A265D4E}"/>
              </a:ext>
            </a:extLst>
          </p:cNvPr>
          <p:cNvPicPr>
            <a:picLocks noChangeAspect="1"/>
          </p:cNvPicPr>
          <p:nvPr/>
        </p:nvPicPr>
        <p:blipFill>
          <a:blip r:embed="rId3"/>
          <a:stretch>
            <a:fillRect/>
          </a:stretch>
        </p:blipFill>
        <p:spPr>
          <a:xfrm>
            <a:off x="924575" y="2026745"/>
            <a:ext cx="10204064" cy="2263336"/>
          </a:xfrm>
          <a:prstGeom prst="rect">
            <a:avLst/>
          </a:prstGeom>
        </p:spPr>
      </p:pic>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Get a feel of the data</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43436A12-C2FB-B2B4-F70C-6AC0EAB09A41}"/>
              </a:ext>
            </a:extLst>
          </p:cNvPr>
          <p:cNvPicPr>
            <a:picLocks noChangeAspect="1"/>
          </p:cNvPicPr>
          <p:nvPr/>
        </p:nvPicPr>
        <p:blipFill>
          <a:blip r:embed="rId3"/>
          <a:stretch>
            <a:fillRect/>
          </a:stretch>
        </p:blipFill>
        <p:spPr>
          <a:xfrm>
            <a:off x="4148114" y="1524343"/>
            <a:ext cx="3756986" cy="4458086"/>
          </a:xfrm>
          <a:prstGeom prst="rect">
            <a:avLst/>
          </a:prstGeom>
        </p:spPr>
      </p:pic>
    </p:spTree>
    <p:extLst>
      <p:ext uri="{BB962C8B-B14F-4D97-AF65-F5344CB8AC3E}">
        <p14:creationId xmlns:p14="http://schemas.microsoft.com/office/powerpoint/2010/main" val="26901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Check for Null Values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7" name="Picture 6">
            <a:extLst>
              <a:ext uri="{FF2B5EF4-FFF2-40B4-BE49-F238E27FC236}">
                <a16:creationId xmlns:a16="http://schemas.microsoft.com/office/drawing/2014/main" id="{424B3088-E745-A4CF-29EE-31C1DFE44747}"/>
              </a:ext>
            </a:extLst>
          </p:cNvPr>
          <p:cNvPicPr>
            <a:picLocks noChangeAspect="1"/>
          </p:cNvPicPr>
          <p:nvPr/>
        </p:nvPicPr>
        <p:blipFill>
          <a:blip r:embed="rId3"/>
          <a:stretch>
            <a:fillRect/>
          </a:stretch>
        </p:blipFill>
        <p:spPr>
          <a:xfrm>
            <a:off x="4941470" y="1841584"/>
            <a:ext cx="2309060" cy="3360711"/>
          </a:xfrm>
          <a:prstGeom prst="rect">
            <a:avLst/>
          </a:prstGeom>
        </p:spPr>
      </p:pic>
    </p:spTree>
    <p:extLst>
      <p:ext uri="{BB962C8B-B14F-4D97-AF65-F5344CB8AC3E}">
        <p14:creationId xmlns:p14="http://schemas.microsoft.com/office/powerpoint/2010/main" val="339033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Unique Values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CAPSTONE PROJECT 4 - </a:t>
            </a:r>
            <a:r>
              <a:rPr lang="en-US" sz="1200" dirty="0"/>
              <a:t>ML using Python</a:t>
            </a:r>
            <a:endParaRPr lang="en-US" noProof="0" dirty="0"/>
          </a:p>
        </p:txBody>
      </p:sp>
      <p:pic>
        <p:nvPicPr>
          <p:cNvPr id="4" name="Picture 3">
            <a:extLst>
              <a:ext uri="{FF2B5EF4-FFF2-40B4-BE49-F238E27FC236}">
                <a16:creationId xmlns:a16="http://schemas.microsoft.com/office/drawing/2014/main" id="{12AB4656-17A0-1E36-3C8A-299C7808377D}"/>
              </a:ext>
            </a:extLst>
          </p:cNvPr>
          <p:cNvPicPr>
            <a:picLocks noChangeAspect="1"/>
          </p:cNvPicPr>
          <p:nvPr/>
        </p:nvPicPr>
        <p:blipFill>
          <a:blip r:embed="rId3"/>
          <a:stretch>
            <a:fillRect/>
          </a:stretch>
        </p:blipFill>
        <p:spPr>
          <a:xfrm>
            <a:off x="2574479" y="1870651"/>
            <a:ext cx="7043042" cy="3116698"/>
          </a:xfrm>
          <a:prstGeom prst="rect">
            <a:avLst/>
          </a:prstGeom>
        </p:spPr>
      </p:pic>
    </p:spTree>
    <p:extLst>
      <p:ext uri="{BB962C8B-B14F-4D97-AF65-F5344CB8AC3E}">
        <p14:creationId xmlns:p14="http://schemas.microsoft.com/office/powerpoint/2010/main" val="2759833893"/>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1472</TotalTime>
  <Words>3482</Words>
  <Application>Microsoft Office PowerPoint</Application>
  <PresentationFormat>Widescreen</PresentationFormat>
  <Paragraphs>286</Paragraphs>
  <Slides>46</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等线</vt:lpstr>
      <vt:lpstr>Abadi</vt:lpstr>
      <vt:lpstr>Arial</vt:lpstr>
      <vt:lpstr>Calibri</vt:lpstr>
      <vt:lpstr>Helvetica Neue</vt:lpstr>
      <vt:lpstr>Inter</vt:lpstr>
      <vt:lpstr>Posterama Text Black</vt:lpstr>
      <vt:lpstr>Posterama Text SemiBold</vt:lpstr>
      <vt:lpstr>Office 主题​​</vt:lpstr>
      <vt:lpstr>CAPSTONE PROJECT 4 ML using Python</vt:lpstr>
      <vt:lpstr>Content</vt:lpstr>
      <vt:lpstr>Introduction</vt:lpstr>
      <vt:lpstr>PowerPoint Presentation</vt:lpstr>
      <vt:lpstr>Data Cleaning &amp; Transformation</vt:lpstr>
      <vt:lpstr>Get a feel of the data</vt:lpstr>
      <vt:lpstr>Get a feel of the data</vt:lpstr>
      <vt:lpstr>Check for Null Values</vt:lpstr>
      <vt:lpstr>Unique Values</vt:lpstr>
      <vt:lpstr>Remove ambiguous values like “Unknown” &amp; “Other” the dataset.</vt:lpstr>
      <vt:lpstr>Remove outliers from balance column.</vt:lpstr>
      <vt:lpstr>Creating and Transforming Data</vt:lpstr>
      <vt:lpstr>Creating and Transforming Data</vt:lpstr>
      <vt:lpstr>Data Filtering</vt:lpstr>
      <vt:lpstr>Exploratory Data Analysis</vt:lpstr>
      <vt:lpstr>Overall Distribution of Variables </vt:lpstr>
      <vt:lpstr>Response Counts</vt:lpstr>
      <vt:lpstr>Visualization of “age” and “balance” distribution</vt:lpstr>
      <vt:lpstr>Visualization of relationship between “age” and “balance”</vt:lpstr>
      <vt:lpstr>Visualization of “duration” &amp; “campaign” distribution</vt:lpstr>
      <vt:lpstr>Visualization of relationship between “duration” &amp; “campaign” with “response” result</vt:lpstr>
      <vt:lpstr>Scatter Matrix</vt:lpstr>
      <vt:lpstr>Correlation Matrix</vt:lpstr>
      <vt:lpstr>Data Visualization</vt:lpstr>
      <vt:lpstr>Visualization of “deposit subscription” and “contact” rate by “age”</vt:lpstr>
      <vt:lpstr>Visualization of “deposit subscription” and “contact” rate by “age”</vt:lpstr>
      <vt:lpstr>Visualization of “deposit subscription” rate by “balance”</vt:lpstr>
      <vt:lpstr>Visualization of “deposit subscription” rate by “balance”</vt:lpstr>
      <vt:lpstr>Visualization of “deposit subscription” rate by “age” and “balance”</vt:lpstr>
      <vt:lpstr>Visualization of “deposit subscription” rate by “job”</vt:lpstr>
      <vt:lpstr>Visualization of “deposit subscription” and “contact rate by month</vt:lpstr>
      <vt:lpstr>Machine Learning: Classification</vt:lpstr>
      <vt:lpstr>Load the cleaned dataset</vt:lpstr>
      <vt:lpstr>Prepare Data for Classification</vt:lpstr>
      <vt:lpstr>Prepare Data for Classification</vt:lpstr>
      <vt:lpstr>Prepare Data for Classification</vt:lpstr>
      <vt:lpstr>Classification Algorithms</vt:lpstr>
      <vt:lpstr>Compare Classification Algorithms</vt:lpstr>
      <vt:lpstr>Compare classification algorithms</vt:lpstr>
      <vt:lpstr>Evaluate LR &amp; KNN Model – Accuracy Score</vt:lpstr>
      <vt:lpstr>Evaluate LR &amp; KNN Model – Confusion Matrix</vt:lpstr>
      <vt:lpstr>Evaluate LR Model – Classification Report</vt:lpstr>
      <vt:lpstr>Conclusion</vt:lpstr>
      <vt:lpstr>Recommendations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4 (ML using Python Capstone)</dc:title>
  <dc:creator>Arielynx</dc:creator>
  <cp:lastModifiedBy>Arielynx</cp:lastModifiedBy>
  <cp:revision>7</cp:revision>
  <dcterms:created xsi:type="dcterms:W3CDTF">2022-08-11T09:47:45Z</dcterms:created>
  <dcterms:modified xsi:type="dcterms:W3CDTF">2022-08-16T02:51:06Z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